
<file path=[Content_Types].xml><?xml version="1.0" encoding="utf-8"?>
<Types xmlns="http://schemas.openxmlformats.org/package/2006/content-types">
  <Default Extension="png" ContentType="image/png"/>
  <Default Extension="xlsm" ContentType="application/vnd.ms-excel.sheet.macroEnabled.12"/>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52" r:id="rId1"/>
  </p:sldMasterIdLst>
  <p:notesMasterIdLst>
    <p:notesMasterId r:id="rId82"/>
  </p:notesMasterIdLst>
  <p:handoutMasterIdLst>
    <p:handoutMasterId r:id="rId83"/>
  </p:handoutMasterIdLst>
  <p:sldIdLst>
    <p:sldId id="256" r:id="rId2"/>
    <p:sldId id="257" r:id="rId3"/>
    <p:sldId id="258" r:id="rId4"/>
    <p:sldId id="259" r:id="rId5"/>
    <p:sldId id="260" r:id="rId6"/>
    <p:sldId id="261" r:id="rId7"/>
    <p:sldId id="262" r:id="rId8"/>
    <p:sldId id="263" r:id="rId9"/>
    <p:sldId id="264" r:id="rId10"/>
    <p:sldId id="265" r:id="rId11"/>
    <p:sldId id="266" r:id="rId12"/>
    <p:sldId id="360" r:id="rId13"/>
    <p:sldId id="361" r:id="rId14"/>
    <p:sldId id="362" r:id="rId15"/>
    <p:sldId id="267" r:id="rId16"/>
    <p:sldId id="268" r:id="rId17"/>
    <p:sldId id="269" r:id="rId18"/>
    <p:sldId id="270" r:id="rId19"/>
    <p:sldId id="312" r:id="rId20"/>
    <p:sldId id="313" r:id="rId21"/>
    <p:sldId id="314" r:id="rId22"/>
    <p:sldId id="271" r:id="rId23"/>
    <p:sldId id="272" r:id="rId24"/>
    <p:sldId id="363" r:id="rId25"/>
    <p:sldId id="273" r:id="rId26"/>
    <p:sldId id="274" r:id="rId27"/>
    <p:sldId id="275" r:id="rId28"/>
    <p:sldId id="315" r:id="rId29"/>
    <p:sldId id="316" r:id="rId30"/>
    <p:sldId id="277" r:id="rId31"/>
    <p:sldId id="280" r:id="rId32"/>
    <p:sldId id="281" r:id="rId33"/>
    <p:sldId id="282" r:id="rId34"/>
    <p:sldId id="317" r:id="rId35"/>
    <p:sldId id="318" r:id="rId36"/>
    <p:sldId id="319" r:id="rId37"/>
    <p:sldId id="320" r:id="rId38"/>
    <p:sldId id="321" r:id="rId39"/>
    <p:sldId id="322" r:id="rId40"/>
    <p:sldId id="323" r:id="rId41"/>
    <p:sldId id="324" r:id="rId42"/>
    <p:sldId id="325" r:id="rId43"/>
    <p:sldId id="326" r:id="rId44"/>
    <p:sldId id="327" r:id="rId45"/>
    <p:sldId id="284"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346" r:id="rId64"/>
    <p:sldId id="293" r:id="rId65"/>
    <p:sldId id="348" r:id="rId66"/>
    <p:sldId id="349" r:id="rId67"/>
    <p:sldId id="350" r:id="rId68"/>
    <p:sldId id="351" r:id="rId69"/>
    <p:sldId id="352" r:id="rId70"/>
    <p:sldId id="353" r:id="rId71"/>
    <p:sldId id="354" r:id="rId72"/>
    <p:sldId id="355" r:id="rId73"/>
    <p:sldId id="356" r:id="rId74"/>
    <p:sldId id="357" r:id="rId75"/>
    <p:sldId id="358" r:id="rId76"/>
    <p:sldId id="359" r:id="rId77"/>
    <p:sldId id="307" r:id="rId78"/>
    <p:sldId id="308" r:id="rId79"/>
    <p:sldId id="309" r:id="rId80"/>
    <p:sldId id="310" r:id="rId81"/>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DC4B3F-3B0F-4E92-BF34-C60EDDC23A28}">
  <a:tblStyle styleId="{B7DC4B3F-3B0F-4E92-BF34-C60EDDC23A28}"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F3063C79-EAB8-4956-A830-6B2DECF367E4}" styleName="Table_1"/>
  <a:tblStyle styleId="{490FEDE6-E8FE-468C-93EE-F207DF353468}" styleName="Table_2"/>
  <a:tblStyle styleId="{064FAB02-66BA-4F69-8ABA-36BA5D278047}" styleName="Table_3"/>
  <a:tblStyle styleId="{999BD3C8-3BCB-47ED-85DD-F83D9BA452B1}"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BB0D2D73-830F-477D-B4DE-A2F87752FF58}" styleName="Table_5">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84" d="100"/>
          <a:sy n="84" d="100"/>
        </p:scale>
        <p:origin x="1426"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51882845188295E-2"/>
          <c:y val="5.1975212739663101E-2"/>
          <c:w val="0.921548117154812"/>
          <c:h val="0.86231065287242703"/>
        </c:manualLayout>
      </c:layout>
      <c:lineChart>
        <c:grouping val="standard"/>
        <c:varyColors val="0"/>
        <c:ser>
          <c:idx val="0"/>
          <c:order val="0"/>
          <c:tx>
            <c:strRef>
              <c:f>Sheet1!$A$2</c:f>
              <c:strCache>
                <c:ptCount val="1"/>
                <c:pt idx="0">
                  <c:v>Con</c:v>
                </c:pt>
              </c:strCache>
            </c:strRef>
          </c:tx>
          <c:spPr>
            <a:ln w="25400">
              <a:solidFill>
                <a:srgbClr val="63AAFE"/>
              </a:solidFill>
              <a:prstDash val="solid"/>
            </a:ln>
          </c:spPr>
          <c:marker>
            <c:symbol val="diamond"/>
            <c:size val="7"/>
            <c:spPr>
              <a:solidFill>
                <a:srgbClr val="63AAFE"/>
              </a:solidFill>
              <a:ln>
                <a:solidFill>
                  <a:srgbClr val="63AAFE"/>
                </a:solidFill>
                <a:prstDash val="solid"/>
              </a:ln>
              <a:effectLst>
                <a:outerShdw dist="35921" dir="2700000" algn="br">
                  <a:srgbClr val="000000"/>
                </a:outerShdw>
              </a:effectLst>
            </c:spPr>
          </c:marker>
          <c:cat>
            <c:numRef>
              <c:f>Sheet1!$B$1:$E$1</c:f>
              <c:numCache>
                <c:formatCode>General</c:formatCode>
                <c:ptCount val="4"/>
                <c:pt idx="0">
                  <c:v>2014</c:v>
                </c:pt>
                <c:pt idx="1">
                  <c:v>2015</c:v>
                </c:pt>
                <c:pt idx="2">
                  <c:v>2016</c:v>
                </c:pt>
                <c:pt idx="3">
                  <c:v>2017</c:v>
                </c:pt>
              </c:numCache>
            </c:numRef>
          </c:cat>
          <c:val>
            <c:numRef>
              <c:f>Sheet1!$B$2:$E$2</c:f>
              <c:numCache>
                <c:formatCode>General</c:formatCode>
                <c:ptCount val="4"/>
                <c:pt idx="0">
                  <c:v>-1</c:v>
                </c:pt>
                <c:pt idx="1">
                  <c:v>86</c:v>
                </c:pt>
                <c:pt idx="2">
                  <c:v>134</c:v>
                </c:pt>
                <c:pt idx="3">
                  <c:v>160</c:v>
                </c:pt>
              </c:numCache>
            </c:numRef>
          </c:val>
          <c:smooth val="0"/>
        </c:ser>
        <c:ser>
          <c:idx val="1"/>
          <c:order val="1"/>
          <c:tx>
            <c:strRef>
              <c:f>Sheet1!$A$3</c:f>
              <c:strCache>
                <c:ptCount val="1"/>
                <c:pt idx="0">
                  <c:v>Opt</c:v>
                </c:pt>
              </c:strCache>
            </c:strRef>
          </c:tx>
          <c:spPr>
            <a:ln w="25400">
              <a:solidFill>
                <a:srgbClr val="DD2D32"/>
              </a:solidFill>
              <a:prstDash val="solid"/>
            </a:ln>
          </c:spPr>
          <c:marker>
            <c:symbol val="square"/>
            <c:size val="7"/>
            <c:spPr>
              <a:solidFill>
                <a:srgbClr val="DD2D32"/>
              </a:solidFill>
              <a:ln>
                <a:solidFill>
                  <a:srgbClr val="DD2D32"/>
                </a:solidFill>
                <a:prstDash val="solid"/>
              </a:ln>
              <a:effectLst>
                <a:outerShdw dist="35921" dir="2700000" algn="br">
                  <a:srgbClr val="000000"/>
                </a:outerShdw>
              </a:effectLst>
            </c:spPr>
          </c:marker>
          <c:cat>
            <c:numRef>
              <c:f>Sheet1!$B$1:$E$1</c:f>
              <c:numCache>
                <c:formatCode>General</c:formatCode>
                <c:ptCount val="4"/>
                <c:pt idx="0">
                  <c:v>2014</c:v>
                </c:pt>
                <c:pt idx="1">
                  <c:v>2015</c:v>
                </c:pt>
                <c:pt idx="2">
                  <c:v>2016</c:v>
                </c:pt>
                <c:pt idx="3">
                  <c:v>2017</c:v>
                </c:pt>
              </c:numCache>
            </c:numRef>
          </c:cat>
          <c:val>
            <c:numRef>
              <c:f>Sheet1!$B$3:$E$3</c:f>
              <c:numCache>
                <c:formatCode>General</c:formatCode>
                <c:ptCount val="4"/>
                <c:pt idx="0">
                  <c:v>-1</c:v>
                </c:pt>
                <c:pt idx="1">
                  <c:v>173</c:v>
                </c:pt>
                <c:pt idx="2">
                  <c:v>270</c:v>
                </c:pt>
                <c:pt idx="3">
                  <c:v>321</c:v>
                </c:pt>
              </c:numCache>
            </c:numRef>
          </c:val>
          <c:smooth val="0"/>
        </c:ser>
        <c:dLbls>
          <c:showLegendKey val="0"/>
          <c:showVal val="0"/>
          <c:showCatName val="0"/>
          <c:showSerName val="0"/>
          <c:showPercent val="0"/>
          <c:showBubbleSize val="0"/>
        </c:dLbls>
        <c:marker val="1"/>
        <c:smooth val="0"/>
        <c:axId val="-1755048416"/>
        <c:axId val="-1755045152"/>
      </c:lineChart>
      <c:catAx>
        <c:axId val="-1755048416"/>
        <c:scaling>
          <c:orientation val="minMax"/>
        </c:scaling>
        <c:delete val="0"/>
        <c:axPos val="b"/>
        <c:numFmt formatCode="General" sourceLinked="1"/>
        <c:majorTickMark val="out"/>
        <c:minorTickMark val="none"/>
        <c:tickLblPos val="nextTo"/>
        <c:spPr>
          <a:ln w="3175">
            <a:solidFill>
              <a:srgbClr val="000000"/>
            </a:solidFill>
            <a:prstDash val="solid"/>
          </a:ln>
        </c:spPr>
        <c:txPr>
          <a:bodyPr rot="0" vert="horz"/>
          <a:lstStyle/>
          <a:p>
            <a:pPr>
              <a:defRPr sz="1200" b="0" i="0" u="none" strike="noStrike" baseline="0">
                <a:solidFill>
                  <a:srgbClr val="000000"/>
                </a:solidFill>
                <a:latin typeface="Geneva"/>
                <a:ea typeface="Geneva"/>
                <a:cs typeface="Geneva"/>
              </a:defRPr>
            </a:pPr>
            <a:endParaRPr lang="en-US"/>
          </a:p>
        </c:txPr>
        <c:crossAx val="-1755045152"/>
        <c:crosses val="autoZero"/>
        <c:auto val="1"/>
        <c:lblAlgn val="ctr"/>
        <c:lblOffset val="100"/>
        <c:tickLblSkip val="1"/>
        <c:tickMarkSkip val="1"/>
        <c:noMultiLvlLbl val="0"/>
      </c:catAx>
      <c:valAx>
        <c:axId val="-1755045152"/>
        <c:scaling>
          <c:orientation val="minMax"/>
        </c:scaling>
        <c:delete val="0"/>
        <c:axPos val="l"/>
        <c:majorGridlines>
          <c:spPr>
            <a:ln w="3175">
              <a:solidFill>
                <a:srgbClr val="000000"/>
              </a:solidFill>
              <a:prstDash val="solid"/>
            </a:ln>
          </c:spPr>
        </c:majorGridlines>
        <c:numFmt formatCode="General" sourceLinked="1"/>
        <c:majorTickMark val="out"/>
        <c:minorTickMark val="none"/>
        <c:tickLblPos val="nextTo"/>
        <c:spPr>
          <a:ln w="3175">
            <a:solidFill>
              <a:srgbClr val="000000"/>
            </a:solidFill>
            <a:prstDash val="solid"/>
          </a:ln>
        </c:spPr>
        <c:txPr>
          <a:bodyPr rot="0" vert="horz"/>
          <a:lstStyle/>
          <a:p>
            <a:pPr>
              <a:defRPr sz="1200" b="0" i="0" u="none" strike="noStrike" baseline="0">
                <a:solidFill>
                  <a:srgbClr val="000000"/>
                </a:solidFill>
                <a:latin typeface="Geneva"/>
                <a:ea typeface="Geneva"/>
                <a:cs typeface="Geneva"/>
              </a:defRPr>
            </a:pPr>
            <a:endParaRPr lang="en-US"/>
          </a:p>
        </c:txPr>
        <c:crossAx val="-1755048416"/>
        <c:crosses val="autoZero"/>
        <c:crossBetween val="between"/>
      </c:valAx>
      <c:spPr>
        <a:solidFill>
          <a:srgbClr val="CDCDCD"/>
        </a:solidFill>
        <a:ln w="12700">
          <a:solidFill>
            <a:srgbClr val="808080"/>
          </a:solidFill>
          <a:prstDash val="solid"/>
        </a:ln>
      </c:spPr>
    </c:plotArea>
    <c:plotVisOnly val="1"/>
    <c:dispBlanksAs val="gap"/>
    <c:showDLblsOverMax val="0"/>
  </c:chart>
  <c:spPr>
    <a:noFill/>
    <a:ln>
      <a:noFill/>
    </a:ln>
  </c:spPr>
  <c:txPr>
    <a:bodyPr/>
    <a:lstStyle/>
    <a:p>
      <a:pPr>
        <a:defRPr sz="1200" b="0" i="0" u="none" strike="noStrike" baseline="0">
          <a:solidFill>
            <a:srgbClr val="000000"/>
          </a:solidFill>
          <a:latin typeface="Geneva"/>
          <a:ea typeface="Geneva"/>
          <a:cs typeface="Geneva"/>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265E69-A553-8B49-97E9-77FCA09E9F50}" type="datetimeFigureOut">
              <a:rPr lang="en-US" smtClean="0"/>
              <a:t>10/13/2014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EDD0F1-A455-2344-AAB7-92C682BE1C88}" type="slidenum">
              <a:rPr lang="en-US" smtClean="0"/>
              <a:t>‹#›</a:t>
            </a:fld>
            <a:endParaRPr lang="en-US" dirty="0"/>
          </a:p>
        </p:txBody>
      </p:sp>
    </p:spTree>
    <p:extLst>
      <p:ext uri="{BB962C8B-B14F-4D97-AF65-F5344CB8AC3E}">
        <p14:creationId xmlns:p14="http://schemas.microsoft.com/office/powerpoint/2010/main" val="30133456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900273959"/>
      </p:ext>
    </p:extLst>
  </p:cSld>
  <p:clrMap bg1="lt1" tx1="dk1" bg2="dk2" tx2="lt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4" name="Shape 3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endParaRPr dirty="0"/>
          </a:p>
        </p:txBody>
      </p:sp>
      <p:sp>
        <p:nvSpPr>
          <p:cNvPr id="35" name="Shape 3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
              <a:t> </a:t>
            </a:r>
          </a:p>
        </p:txBody>
      </p:sp>
    </p:spTree>
    <p:extLst>
      <p:ext uri="{BB962C8B-B14F-4D97-AF65-F5344CB8AC3E}">
        <p14:creationId xmlns:p14="http://schemas.microsoft.com/office/powerpoint/2010/main" val="1530975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2431032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endParaRPr dirty="0"/>
          </a:p>
        </p:txBody>
      </p:sp>
      <p:sp>
        <p:nvSpPr>
          <p:cNvPr id="103" name="Shape 10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
              <a:t> </a:t>
            </a:r>
          </a:p>
        </p:txBody>
      </p:sp>
    </p:spTree>
    <p:extLst>
      <p:ext uri="{BB962C8B-B14F-4D97-AF65-F5344CB8AC3E}">
        <p14:creationId xmlns:p14="http://schemas.microsoft.com/office/powerpoint/2010/main" val="752658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576485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994807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995428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3679870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589908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3603691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3432937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239763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3140013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2886451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335938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202846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1481019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endParaRPr dirty="0"/>
          </a:p>
        </p:txBody>
      </p:sp>
      <p:sp>
        <p:nvSpPr>
          <p:cNvPr id="170" name="Shape 1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
              <a:t> </a:t>
            </a:r>
          </a:p>
        </p:txBody>
      </p:sp>
    </p:spTree>
    <p:extLst>
      <p:ext uri="{BB962C8B-B14F-4D97-AF65-F5344CB8AC3E}">
        <p14:creationId xmlns:p14="http://schemas.microsoft.com/office/powerpoint/2010/main" val="3965160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3175031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2632899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378505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573062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390659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endParaRPr dirty="0"/>
          </a:p>
        </p:txBody>
      </p:sp>
      <p:sp>
        <p:nvSpPr>
          <p:cNvPr id="49" name="Shape 4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
              <a:t> </a:t>
            </a:r>
          </a:p>
        </p:txBody>
      </p:sp>
    </p:spTree>
    <p:extLst>
      <p:ext uri="{BB962C8B-B14F-4D97-AF65-F5344CB8AC3E}">
        <p14:creationId xmlns:p14="http://schemas.microsoft.com/office/powerpoint/2010/main" val="2809917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52107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1902602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1422569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3653165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2466511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dirty="0"/>
          </a:p>
        </p:txBody>
      </p:sp>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3488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dirty="0"/>
          </a:p>
        </p:txBody>
      </p:sp>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4361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3989905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286787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116570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extLst>
      <p:ext uri="{BB962C8B-B14F-4D97-AF65-F5344CB8AC3E}">
        <p14:creationId xmlns:p14="http://schemas.microsoft.com/office/powerpoint/2010/main" val="2441048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4" name="Shape 14"/>
          <p:cNvSpPr txBox="1">
            <a:spLocks noGrp="1"/>
          </p:cNvSpPr>
          <p:nvPr>
            <p:ph type="body" idx="1"/>
          </p:nvPr>
        </p:nvSpPr>
        <p:spPr>
          <a:xfrm>
            <a:off x="457200" y="1648484"/>
            <a:ext cx="8229600" cy="4066516"/>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sz="3200">
                <a:solidFill>
                  <a:schemeClr val="dk1"/>
                </a:solidFill>
                <a:latin typeface="Calibri"/>
                <a:ea typeface="Calibri"/>
                <a:cs typeface="Calibri"/>
                <a:sym typeface="Calibri"/>
              </a:defRPr>
            </a:lvl1pPr>
            <a:lvl2pPr marL="742950" indent="-107950" algn="l" rtl="0">
              <a:spcBef>
                <a:spcPts val="560"/>
              </a:spcBef>
              <a:buClr>
                <a:schemeClr val="dk1"/>
              </a:buClr>
              <a:buFont typeface="Calibri"/>
              <a:buChar char="–"/>
              <a:defRPr sz="2800">
                <a:solidFill>
                  <a:schemeClr val="dk1"/>
                </a:solidFill>
                <a:latin typeface="Calibri"/>
                <a:ea typeface="Calibri"/>
                <a:cs typeface="Calibri"/>
                <a:sym typeface="Calibri"/>
              </a:defRPr>
            </a:lvl2pPr>
            <a:lvl3pPr marL="1143000" indent="-76200" algn="l" rtl="0">
              <a:spcBef>
                <a:spcPts val="480"/>
              </a:spcBef>
              <a:buClr>
                <a:schemeClr val="dk1"/>
              </a:buClr>
              <a:buFont typeface="Calibri"/>
              <a:buChar char="•"/>
              <a:defRPr sz="2400">
                <a:solidFill>
                  <a:schemeClr val="dk1"/>
                </a:solidFill>
                <a:latin typeface="Calibri"/>
                <a:ea typeface="Calibri"/>
                <a:cs typeface="Calibri"/>
                <a:sym typeface="Calibri"/>
              </a:defRPr>
            </a:lvl3pPr>
            <a:lvl4pPr marL="1600200" indent="-101600" algn="l" rtl="0">
              <a:spcBef>
                <a:spcPts val="400"/>
              </a:spcBef>
              <a:buClr>
                <a:schemeClr val="dk1"/>
              </a:buClr>
              <a:buFont typeface="Calibri"/>
              <a:buChar char="–"/>
              <a:defRPr sz="2000">
                <a:solidFill>
                  <a:schemeClr val="dk1"/>
                </a:solidFill>
                <a:latin typeface="Calibri"/>
                <a:ea typeface="Calibri"/>
                <a:cs typeface="Calibri"/>
                <a:sym typeface="Calibri"/>
              </a:defRPr>
            </a:lvl4pPr>
            <a:lvl5pPr marL="2057400" indent="-101600" algn="l" rtl="0">
              <a:spcBef>
                <a:spcPts val="400"/>
              </a:spcBef>
              <a:buClr>
                <a:schemeClr val="dk1"/>
              </a:buClr>
              <a:buFont typeface="Calibri"/>
              <a:buChar char="»"/>
              <a:defRPr sz="2000">
                <a:solidFill>
                  <a:schemeClr val="dk1"/>
                </a:solidFill>
                <a:latin typeface="Calibri"/>
                <a:ea typeface="Calibri"/>
                <a:cs typeface="Calibri"/>
                <a:sym typeface="Calibri"/>
              </a:defRPr>
            </a:lvl5pPr>
            <a:lvl6pPr marL="2514600" indent="-101600" algn="l" rtl="0">
              <a:spcBef>
                <a:spcPts val="400"/>
              </a:spcBef>
              <a:buClr>
                <a:schemeClr val="dk1"/>
              </a:buClr>
              <a:buFont typeface="Calibri"/>
              <a:buChar char="•"/>
              <a:defRPr sz="2000">
                <a:solidFill>
                  <a:schemeClr val="dk1"/>
                </a:solidFill>
                <a:latin typeface="Calibri"/>
                <a:ea typeface="Calibri"/>
                <a:cs typeface="Calibri"/>
                <a:sym typeface="Calibri"/>
              </a:defRPr>
            </a:lvl6pPr>
            <a:lvl7pPr marL="2971800" indent="-101600" algn="l" rtl="0">
              <a:spcBef>
                <a:spcPts val="400"/>
              </a:spcBef>
              <a:buClr>
                <a:schemeClr val="dk1"/>
              </a:buClr>
              <a:buFont typeface="Calibri"/>
              <a:buChar char="•"/>
              <a:defRPr sz="2000">
                <a:solidFill>
                  <a:schemeClr val="dk1"/>
                </a:solidFill>
                <a:latin typeface="Calibri"/>
                <a:ea typeface="Calibri"/>
                <a:cs typeface="Calibri"/>
                <a:sym typeface="Calibri"/>
              </a:defRPr>
            </a:lvl7pPr>
            <a:lvl8pPr marL="3429000" indent="-101600" algn="l" rtl="0">
              <a:spcBef>
                <a:spcPts val="400"/>
              </a:spcBef>
              <a:buClr>
                <a:schemeClr val="dk1"/>
              </a:buClr>
              <a:buFont typeface="Calibri"/>
              <a:buChar char="•"/>
              <a:defRPr sz="2000">
                <a:solidFill>
                  <a:schemeClr val="dk1"/>
                </a:solidFill>
                <a:latin typeface="Calibri"/>
                <a:ea typeface="Calibri"/>
                <a:cs typeface="Calibri"/>
                <a:sym typeface="Calibri"/>
              </a:defRPr>
            </a:lvl8pPr>
            <a:lvl9pPr marL="3886200" indent="-101600" algn="l" rtl="0">
              <a:spcBef>
                <a:spcPts val="400"/>
              </a:spcBef>
              <a:buClr>
                <a:schemeClr val="dk1"/>
              </a:buClr>
              <a:buFont typeface="Calibri"/>
              <a:buChar char="•"/>
              <a:defRPr sz="2000">
                <a:solidFill>
                  <a:schemeClr val="dk1"/>
                </a:solidFill>
                <a:latin typeface="Calibri"/>
                <a:ea typeface="Calibri"/>
                <a:cs typeface="Calibri"/>
                <a:sym typeface="Calibri"/>
              </a:defRPr>
            </a:lvl9pPr>
          </a:lstStyle>
          <a:p>
            <a:endParaRPr/>
          </a:p>
        </p:txBody>
      </p:sp>
      <p:sp>
        <p:nvSpPr>
          <p:cNvPr id="15" name="Shape 15"/>
          <p:cNvSpPr txBox="1">
            <a:spLocks noGrp="1"/>
          </p:cNvSpPr>
          <p:nvPr>
            <p:ph type="sldNum" idx="12"/>
          </p:nvPr>
        </p:nvSpPr>
        <p:spPr>
          <a:xfrm>
            <a:off x="6686225" y="5955746"/>
            <a:ext cx="2133599" cy="365125"/>
          </a:xfrm>
          <a:prstGeom prst="rect">
            <a:avLst/>
          </a:prstGeom>
          <a:noFill/>
          <a:ln>
            <a:noFill/>
          </a:ln>
        </p:spPr>
        <p:txBody>
          <a:bodyPr lIns="91425" tIns="91425" rIns="91425" bIns="91425" anchor="ctr" anchorCtr="0"/>
          <a:lstStyle>
            <a:lvl1pPr marL="0" marR="0" indent="0" algn="r" rtl="0">
              <a:defRPr sz="1600" b="0" i="0" u="none" strike="noStrike" cap="none" baseline="0">
                <a:solidFill>
                  <a:srgbClr val="FFCC00"/>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6"/>
        <p:cNvGrpSpPr/>
        <p:nvPr/>
      </p:nvGrpSpPr>
      <p:grpSpPr>
        <a:xfrm>
          <a:off x="0" y="0"/>
          <a:ext cx="0" cy="0"/>
          <a:chOff x="0" y="0"/>
          <a:chExt cx="0" cy="0"/>
        </a:xfrm>
      </p:grpSpPr>
      <p:sp>
        <p:nvSpPr>
          <p:cNvPr id="17" name="Shape 17"/>
          <p:cNvSpPr txBox="1">
            <a:spLocks noGrp="1"/>
          </p:cNvSpPr>
          <p:nvPr>
            <p:ph type="sldNum" idx="12"/>
          </p:nvPr>
        </p:nvSpPr>
        <p:spPr>
          <a:xfrm>
            <a:off x="6686225" y="5955746"/>
            <a:ext cx="2133599" cy="365125"/>
          </a:xfrm>
          <a:prstGeom prst="rect">
            <a:avLst/>
          </a:prstGeom>
          <a:noFill/>
          <a:ln>
            <a:noFill/>
          </a:ln>
        </p:spPr>
        <p:txBody>
          <a:bodyPr lIns="91425" tIns="91425" rIns="91425" bIns="91425" anchor="ctr" anchorCtr="0"/>
          <a:lstStyle>
            <a:lvl1pPr marL="0" marR="0" indent="0" algn="r" rtl="0">
              <a:defRPr sz="1600" b="0" i="0" u="none" strike="noStrike" cap="none" baseline="0">
                <a:solidFill>
                  <a:srgbClr val="FFCC00"/>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85800" y="2130425"/>
            <a:ext cx="7772400" cy="1470000"/>
          </a:xfrm>
          <a:prstGeom prst="rect">
            <a:avLst/>
          </a:prstGeom>
          <a:noFill/>
          <a:ln>
            <a:noFill/>
          </a:ln>
        </p:spPr>
        <p:txBody>
          <a:bodyPr lIns="91425" tIns="91425" rIns="91425" bIns="91425" anchor="t" anchorCtr="0"/>
          <a:lstStyle>
            <a:lvl1pPr marL="0" marR="0" indent="0" algn="ctr" rtl="0">
              <a:spcBef>
                <a:spcPts val="0"/>
              </a:spcBef>
              <a:buClr>
                <a:schemeClr val="lt1"/>
              </a:buClr>
              <a:buFont typeface="Calibri"/>
              <a:buNone/>
              <a:defRPr sz="4400" b="0" i="0" u="none" strike="noStrike" cap="none" baseline="0">
                <a:solidFill>
                  <a:schemeClr val="lt1"/>
                </a:solidFill>
                <a:latin typeface="Calibri"/>
                <a:ea typeface="Calibri"/>
                <a:cs typeface="Calibri"/>
                <a:sym typeface="Calibri"/>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20" name="Shape 20"/>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FFE788"/>
              </a:buClr>
              <a:buFont typeface="Calibri"/>
              <a:buNone/>
              <a:defRPr sz="3200" b="0" i="0" u="none" strike="noStrike" cap="none" baseline="0">
                <a:solidFill>
                  <a:srgbClr val="FFE788"/>
                </a:solidFill>
                <a:latin typeface="Calibri"/>
                <a:ea typeface="Calibri"/>
                <a:cs typeface="Calibri"/>
                <a:sym typeface="Calibri"/>
              </a:defRPr>
            </a:lvl1pPr>
            <a:lvl2pPr marL="457200" marR="0" indent="0" algn="ctr" rtl="0">
              <a:spcBef>
                <a:spcPts val="560"/>
              </a:spcBef>
              <a:buClr>
                <a:srgbClr val="FFE788"/>
              </a:buClr>
              <a:buFont typeface="Calibri"/>
              <a:buNone/>
              <a:defRPr sz="2800" b="0" i="0" u="none" strike="noStrike" cap="none" baseline="0">
                <a:solidFill>
                  <a:srgbClr val="FFE788"/>
                </a:solidFill>
                <a:latin typeface="Calibri"/>
                <a:ea typeface="Calibri"/>
                <a:cs typeface="Calibri"/>
                <a:sym typeface="Calibri"/>
              </a:defRPr>
            </a:lvl2pPr>
            <a:lvl3pPr marL="914400" marR="0" indent="0" algn="ctr" rtl="0">
              <a:spcBef>
                <a:spcPts val="480"/>
              </a:spcBef>
              <a:buClr>
                <a:srgbClr val="FFE788"/>
              </a:buClr>
              <a:buFont typeface="Calibri"/>
              <a:buNone/>
              <a:defRPr sz="2400" b="0" i="0" u="none" strike="noStrike" cap="none" baseline="0">
                <a:solidFill>
                  <a:srgbClr val="FFE788"/>
                </a:solidFill>
                <a:latin typeface="Calibri"/>
                <a:ea typeface="Calibri"/>
                <a:cs typeface="Calibri"/>
                <a:sym typeface="Calibri"/>
              </a:defRPr>
            </a:lvl3pPr>
            <a:lvl4pPr marL="1371600" marR="0" indent="0" algn="ctr" rtl="0">
              <a:spcBef>
                <a:spcPts val="400"/>
              </a:spcBef>
              <a:buClr>
                <a:srgbClr val="FFE788"/>
              </a:buClr>
              <a:buFont typeface="Calibri"/>
              <a:buNone/>
              <a:defRPr sz="2000" b="0" i="0" u="none" strike="noStrike" cap="none" baseline="0">
                <a:solidFill>
                  <a:srgbClr val="FFE788"/>
                </a:solidFill>
                <a:latin typeface="Calibri"/>
                <a:ea typeface="Calibri"/>
                <a:cs typeface="Calibri"/>
                <a:sym typeface="Calibri"/>
              </a:defRPr>
            </a:lvl4pPr>
            <a:lvl5pPr marL="1828800" marR="0" indent="0" algn="ctr" rtl="0">
              <a:spcBef>
                <a:spcPts val="400"/>
              </a:spcBef>
              <a:buClr>
                <a:srgbClr val="FFE788"/>
              </a:buClr>
              <a:buFont typeface="Calibri"/>
              <a:buNone/>
              <a:defRPr sz="2000" b="0" i="0" u="none" strike="noStrike" cap="none" baseline="0">
                <a:solidFill>
                  <a:srgbClr val="FFE788"/>
                </a:solidFill>
                <a:latin typeface="Calibri"/>
                <a:ea typeface="Calibri"/>
                <a:cs typeface="Calibri"/>
                <a:sym typeface="Calibri"/>
              </a:defRPr>
            </a:lvl5pPr>
            <a:lvl6pPr marL="2286000" marR="0" indent="0" algn="ctr" rtl="0">
              <a:spcBef>
                <a:spcPts val="400"/>
              </a:spcBef>
              <a:buClr>
                <a:srgbClr val="FFE788"/>
              </a:buClr>
              <a:buFont typeface="Calibri"/>
              <a:buNone/>
              <a:defRPr sz="2000" b="0" i="0" u="none" strike="noStrike" cap="none" baseline="0">
                <a:solidFill>
                  <a:srgbClr val="FFE788"/>
                </a:solidFill>
                <a:latin typeface="Calibri"/>
                <a:ea typeface="Calibri"/>
                <a:cs typeface="Calibri"/>
                <a:sym typeface="Calibri"/>
              </a:defRPr>
            </a:lvl6pPr>
            <a:lvl7pPr marL="2743200" marR="0" indent="0" algn="ctr" rtl="0">
              <a:spcBef>
                <a:spcPts val="400"/>
              </a:spcBef>
              <a:buClr>
                <a:srgbClr val="FFE788"/>
              </a:buClr>
              <a:buFont typeface="Calibri"/>
              <a:buNone/>
              <a:defRPr sz="2000" b="0" i="0" u="none" strike="noStrike" cap="none" baseline="0">
                <a:solidFill>
                  <a:srgbClr val="FFE788"/>
                </a:solidFill>
                <a:latin typeface="Calibri"/>
                <a:ea typeface="Calibri"/>
                <a:cs typeface="Calibri"/>
                <a:sym typeface="Calibri"/>
              </a:defRPr>
            </a:lvl7pPr>
            <a:lvl8pPr marL="3200400" marR="0" indent="0" algn="ctr" rtl="0">
              <a:spcBef>
                <a:spcPts val="400"/>
              </a:spcBef>
              <a:buClr>
                <a:srgbClr val="FFE788"/>
              </a:buClr>
              <a:buFont typeface="Calibri"/>
              <a:buNone/>
              <a:defRPr sz="2000" b="0" i="0" u="none" strike="noStrike" cap="none" baseline="0">
                <a:solidFill>
                  <a:srgbClr val="FFE788"/>
                </a:solidFill>
                <a:latin typeface="Calibri"/>
                <a:ea typeface="Calibri"/>
                <a:cs typeface="Calibri"/>
                <a:sym typeface="Calibri"/>
              </a:defRPr>
            </a:lvl8pPr>
            <a:lvl9pPr marL="3657600" marR="0" indent="0" algn="ctr" rtl="0">
              <a:spcBef>
                <a:spcPts val="400"/>
              </a:spcBef>
              <a:buClr>
                <a:srgbClr val="FFE788"/>
              </a:buClr>
              <a:buFont typeface="Calibri"/>
              <a:buNone/>
              <a:defRPr sz="2000" b="0" i="0" u="none" strike="noStrike" cap="none" baseline="0">
                <a:solidFill>
                  <a:srgbClr val="FFE788"/>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6668964" y="5977810"/>
            <a:ext cx="2133599" cy="365099"/>
          </a:xfrm>
          <a:prstGeom prst="rect">
            <a:avLst/>
          </a:prstGeom>
          <a:noFill/>
          <a:ln>
            <a:noFill/>
          </a:ln>
        </p:spPr>
        <p:txBody>
          <a:bodyPr lIns="91425" tIns="91425" rIns="91425" bIns="91425" anchor="t" anchorCtr="0"/>
          <a:lstStyle>
            <a:lvl1pPr marL="0" marR="0" indent="0" algn="r" rtl="0">
              <a:defRPr sz="1600" b="0" i="0" u="none" strike="noStrike" cap="none" baseline="0">
                <a:solidFill>
                  <a:schemeClr val="lt1"/>
                </a:solidFill>
                <a:latin typeface="Calibri"/>
                <a:ea typeface="Calibri"/>
                <a:cs typeface="Calibri"/>
                <a:sym typeface="Calibri"/>
              </a:defRPr>
            </a:lvl1pPr>
            <a:lvl2pPr marL="457200" marR="0" indent="0" algn="l" rtl="0">
              <a:defRPr sz="1800" b="0" i="0" u="none" strike="noStrike" cap="none" baseline="0">
                <a:solidFill>
                  <a:schemeClr val="lt1"/>
                </a:solidFill>
                <a:latin typeface="Calibri"/>
                <a:ea typeface="Calibri"/>
                <a:cs typeface="Calibri"/>
                <a:sym typeface="Calibri"/>
              </a:defRPr>
            </a:lvl2pPr>
            <a:lvl3pPr marL="914400" marR="0" indent="0" algn="l" rtl="0">
              <a:defRPr sz="1800" b="0" i="0" u="none" strike="noStrike" cap="none" baseline="0">
                <a:solidFill>
                  <a:schemeClr val="lt1"/>
                </a:solidFill>
                <a:latin typeface="Calibri"/>
                <a:ea typeface="Calibri"/>
                <a:cs typeface="Calibri"/>
                <a:sym typeface="Calibri"/>
              </a:defRPr>
            </a:lvl3pPr>
            <a:lvl4pPr marL="1371600" marR="0" indent="0" algn="l" rtl="0">
              <a:defRPr sz="1800" b="0" i="0" u="none" strike="noStrike" cap="none" baseline="0">
                <a:solidFill>
                  <a:schemeClr val="lt1"/>
                </a:solidFill>
                <a:latin typeface="Calibri"/>
                <a:ea typeface="Calibri"/>
                <a:cs typeface="Calibri"/>
                <a:sym typeface="Calibri"/>
              </a:defRPr>
            </a:lvl4pPr>
            <a:lvl5pPr marL="1828800" marR="0" indent="0" algn="l" rtl="0">
              <a:defRPr sz="1800" b="0" i="0" u="none" strike="noStrike" cap="none" baseline="0">
                <a:solidFill>
                  <a:schemeClr val="lt1"/>
                </a:solidFill>
                <a:latin typeface="Calibri"/>
                <a:ea typeface="Calibri"/>
                <a:cs typeface="Calibri"/>
                <a:sym typeface="Calibri"/>
              </a:defRPr>
            </a:lvl5pPr>
            <a:lvl6pPr marL="2286000" marR="0" indent="0" algn="l" rtl="0">
              <a:defRPr sz="1800" b="0" i="0" u="none" strike="noStrike" cap="none" baseline="0">
                <a:solidFill>
                  <a:schemeClr val="lt1"/>
                </a:solidFill>
                <a:latin typeface="Calibri"/>
                <a:ea typeface="Calibri"/>
                <a:cs typeface="Calibri"/>
                <a:sym typeface="Calibri"/>
              </a:defRPr>
            </a:lvl6pPr>
            <a:lvl7pPr marL="2743200" marR="0" indent="0" algn="l" rtl="0">
              <a:defRPr sz="1800" b="0" i="0" u="none" strike="noStrike" cap="none" baseline="0">
                <a:solidFill>
                  <a:schemeClr val="lt1"/>
                </a:solidFill>
                <a:latin typeface="Calibri"/>
                <a:ea typeface="Calibri"/>
                <a:cs typeface="Calibri"/>
                <a:sym typeface="Calibri"/>
              </a:defRPr>
            </a:lvl7pPr>
            <a:lvl8pPr marL="3200400" marR="0" indent="0" algn="l" rtl="0">
              <a:defRPr sz="1800" b="0" i="0" u="none" strike="noStrike" cap="none" baseline="0">
                <a:solidFill>
                  <a:schemeClr val="lt1"/>
                </a:solidFill>
                <a:latin typeface="Calibri"/>
                <a:ea typeface="Calibri"/>
                <a:cs typeface="Calibri"/>
                <a:sym typeface="Calibri"/>
              </a:defRPr>
            </a:lvl8pPr>
            <a:lvl9pPr marL="3657600" marR="0" indent="0" algn="l" rtl="0">
              <a:defRPr sz="1800" b="0" i="0" u="none" strike="noStrike" cap="none" baseline="0">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26127" y="408371"/>
            <a:ext cx="8260799" cy="1039500"/>
          </a:xfrm>
          <a:prstGeom prst="rect">
            <a:avLst/>
          </a:prstGeom>
          <a:noFill/>
          <a:ln>
            <a:noFill/>
          </a:ln>
        </p:spPr>
        <p:txBody>
          <a:bodyPr lIns="91425" tIns="91425" rIns="91425" bIns="91425" anchor="ctr" anchorCtr="0"/>
          <a:lstStyle>
            <a:lvl1pPr algn="ctr" rtl="0">
              <a:spcBef>
                <a:spcPts val="0"/>
              </a:spcBef>
              <a:buClr>
                <a:srgbClr val="6B7C72"/>
              </a:buClr>
              <a:buFont typeface="Quattrocento"/>
              <a:buNone/>
              <a:defRPr sz="3500" cap="small" baseline="0">
                <a:solidFill>
                  <a:srgbClr val="6B7C72"/>
                </a:solidFill>
                <a:latin typeface="Quattrocento"/>
                <a:ea typeface="Quattrocento"/>
                <a:cs typeface="Quattrocento"/>
                <a:sym typeface="Quattrocento"/>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4" name="Shape 24"/>
          <p:cNvSpPr txBox="1">
            <a:spLocks noGrp="1"/>
          </p:cNvSpPr>
          <p:nvPr>
            <p:ph type="body" idx="1"/>
          </p:nvPr>
        </p:nvSpPr>
        <p:spPr>
          <a:xfrm>
            <a:off x="457200" y="1752600"/>
            <a:ext cx="8229600" cy="4373700"/>
          </a:xfrm>
          <a:prstGeom prst="rect">
            <a:avLst/>
          </a:prstGeom>
          <a:noFill/>
          <a:ln>
            <a:noFill/>
          </a:ln>
        </p:spPr>
        <p:txBody>
          <a:bodyPr lIns="91425" tIns="91425" rIns="91425" bIns="91425" anchor="t" anchorCtr="0"/>
          <a:lstStyle>
            <a:lvl1pPr marL="342900" indent="-76200" algn="l" rtl="0">
              <a:spcBef>
                <a:spcPts val="480"/>
              </a:spcBef>
              <a:buClr>
                <a:schemeClr val="accent1"/>
              </a:buClr>
              <a:buFont typeface="Questrial"/>
              <a:buChar char="•"/>
              <a:defRPr sz="2400">
                <a:solidFill>
                  <a:schemeClr val="dk2"/>
                </a:solidFill>
                <a:latin typeface="Questrial"/>
                <a:ea typeface="Questrial"/>
                <a:cs typeface="Questrial"/>
                <a:sym typeface="Questrial"/>
              </a:defRPr>
            </a:lvl1pPr>
            <a:lvl2pPr marL="640080" indent="-106680" algn="l" rtl="0">
              <a:spcBef>
                <a:spcPts val="400"/>
              </a:spcBef>
              <a:buClr>
                <a:schemeClr val="accent2"/>
              </a:buClr>
              <a:buFont typeface="Questrial"/>
              <a:buChar char="•"/>
              <a:defRPr sz="2000">
                <a:solidFill>
                  <a:schemeClr val="dk2"/>
                </a:solidFill>
                <a:latin typeface="Questrial"/>
                <a:ea typeface="Questrial"/>
                <a:cs typeface="Questrial"/>
                <a:sym typeface="Questrial"/>
              </a:defRPr>
            </a:lvl2pPr>
            <a:lvl3pPr marL="914400" indent="-114300" algn="l" rtl="0">
              <a:spcBef>
                <a:spcPts val="360"/>
              </a:spcBef>
              <a:buClr>
                <a:schemeClr val="accent3"/>
              </a:buClr>
              <a:buFont typeface="Questrial"/>
              <a:buChar char="•"/>
              <a:defRPr sz="1800">
                <a:solidFill>
                  <a:schemeClr val="dk2"/>
                </a:solidFill>
                <a:latin typeface="Questrial"/>
                <a:ea typeface="Questrial"/>
                <a:cs typeface="Questrial"/>
                <a:sym typeface="Questrial"/>
              </a:defRPr>
            </a:lvl3pPr>
            <a:lvl4pPr marL="1280160" indent="-137160" algn="l" rtl="0">
              <a:spcBef>
                <a:spcPts val="320"/>
              </a:spcBef>
              <a:buClr>
                <a:schemeClr val="accent4"/>
              </a:buClr>
              <a:buFont typeface="Questrial"/>
              <a:buChar char="•"/>
              <a:defRPr sz="1600">
                <a:solidFill>
                  <a:schemeClr val="dk2"/>
                </a:solidFill>
                <a:latin typeface="Questrial"/>
                <a:ea typeface="Questrial"/>
                <a:cs typeface="Questrial"/>
                <a:sym typeface="Questrial"/>
              </a:defRPr>
            </a:lvl4pPr>
            <a:lvl5pPr marL="1554480" indent="-132080" algn="l" rtl="0">
              <a:spcBef>
                <a:spcPts val="320"/>
              </a:spcBef>
              <a:buClr>
                <a:schemeClr val="accent5"/>
              </a:buClr>
              <a:buFont typeface="Questrial"/>
              <a:buChar char="•"/>
              <a:defRPr sz="1600" baseline="0">
                <a:solidFill>
                  <a:schemeClr val="dk2"/>
                </a:solidFill>
                <a:latin typeface="Questrial"/>
                <a:ea typeface="Questrial"/>
                <a:cs typeface="Questrial"/>
                <a:sym typeface="Questrial"/>
              </a:defRPr>
            </a:lvl5pPr>
            <a:lvl6pPr marL="1737360" indent="-99060" algn="l" rtl="0">
              <a:spcBef>
                <a:spcPts val="280"/>
              </a:spcBef>
              <a:buClr>
                <a:schemeClr val="accent1"/>
              </a:buClr>
              <a:buFont typeface="Questrial"/>
              <a:buChar char="•"/>
              <a:defRPr sz="1400">
                <a:solidFill>
                  <a:schemeClr val="dk2"/>
                </a:solidFill>
                <a:latin typeface="Questrial"/>
                <a:ea typeface="Questrial"/>
                <a:cs typeface="Questrial"/>
                <a:sym typeface="Questrial"/>
              </a:defRPr>
            </a:lvl6pPr>
            <a:lvl7pPr marL="2011679" indent="-93979" algn="l" rtl="0">
              <a:spcBef>
                <a:spcPts val="280"/>
              </a:spcBef>
              <a:buClr>
                <a:schemeClr val="accent2"/>
              </a:buClr>
              <a:buFont typeface="Questrial"/>
              <a:buChar char="•"/>
              <a:defRPr sz="1400">
                <a:solidFill>
                  <a:schemeClr val="dk2"/>
                </a:solidFill>
                <a:latin typeface="Questrial"/>
                <a:ea typeface="Questrial"/>
                <a:cs typeface="Questrial"/>
                <a:sym typeface="Questrial"/>
              </a:defRPr>
            </a:lvl7pPr>
            <a:lvl8pPr marL="2194560" indent="-99060" algn="l" rtl="0">
              <a:spcBef>
                <a:spcPts val="280"/>
              </a:spcBef>
              <a:buClr>
                <a:schemeClr val="accent3"/>
              </a:buClr>
              <a:buFont typeface="Questrial"/>
              <a:buChar char="•"/>
              <a:defRPr sz="1400">
                <a:solidFill>
                  <a:schemeClr val="dk2"/>
                </a:solidFill>
                <a:latin typeface="Questrial"/>
                <a:ea typeface="Questrial"/>
                <a:cs typeface="Questrial"/>
                <a:sym typeface="Questrial"/>
              </a:defRPr>
            </a:lvl8pPr>
            <a:lvl9pPr marL="2377440" indent="-104139" algn="l" rtl="0">
              <a:spcBef>
                <a:spcPts val="280"/>
              </a:spcBef>
              <a:buClr>
                <a:schemeClr val="accent4"/>
              </a:buClr>
              <a:buFont typeface="Questrial"/>
              <a:buChar char="•"/>
              <a:defRPr sz="1400">
                <a:solidFill>
                  <a:schemeClr val="dk2"/>
                </a:solidFill>
                <a:latin typeface="Questrial"/>
                <a:ea typeface="Questrial"/>
                <a:cs typeface="Questrial"/>
                <a:sym typeface="Questrial"/>
              </a:defRPr>
            </a:lvl9pPr>
          </a:lstStyle>
          <a:p>
            <a:endParaRPr/>
          </a:p>
        </p:txBody>
      </p:sp>
      <p:sp>
        <p:nvSpPr>
          <p:cNvPr id="25" name="Shape 2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dk2"/>
                </a:solidFill>
                <a:latin typeface="Questrial"/>
                <a:ea typeface="Questrial"/>
                <a:cs typeface="Questrial"/>
                <a:sym typeface="Questrial"/>
              </a:defRPr>
            </a:lvl1pPr>
            <a:lvl2pPr marL="457200" marR="0" indent="0" algn="l" rtl="0">
              <a:defRPr sz="1800" b="0" i="0" u="none" strike="noStrike" cap="none" baseline="0">
                <a:solidFill>
                  <a:schemeClr val="dk1"/>
                </a:solidFill>
                <a:latin typeface="Questrial"/>
                <a:ea typeface="Questrial"/>
                <a:cs typeface="Questrial"/>
                <a:sym typeface="Questrial"/>
              </a:defRPr>
            </a:lvl2pPr>
            <a:lvl3pPr marL="914400" marR="0" indent="0" algn="l" rtl="0">
              <a:defRPr sz="1800" b="0" i="0" u="none" strike="noStrike" cap="none" baseline="0">
                <a:solidFill>
                  <a:schemeClr val="dk1"/>
                </a:solidFill>
                <a:latin typeface="Questrial"/>
                <a:ea typeface="Questrial"/>
                <a:cs typeface="Questrial"/>
                <a:sym typeface="Questrial"/>
              </a:defRPr>
            </a:lvl3pPr>
            <a:lvl4pPr marL="1371600" marR="0" indent="0" algn="l" rtl="0">
              <a:defRPr sz="1800" b="0" i="0" u="none" strike="noStrike" cap="none" baseline="0">
                <a:solidFill>
                  <a:schemeClr val="dk1"/>
                </a:solidFill>
                <a:latin typeface="Questrial"/>
                <a:ea typeface="Questrial"/>
                <a:cs typeface="Questrial"/>
                <a:sym typeface="Questrial"/>
              </a:defRPr>
            </a:lvl4pPr>
            <a:lvl5pPr marL="1828800" marR="0" indent="0" algn="l" rtl="0">
              <a:defRPr sz="1800" b="0" i="0" u="none" strike="noStrike" cap="none" baseline="0">
                <a:solidFill>
                  <a:schemeClr val="dk1"/>
                </a:solidFill>
                <a:latin typeface="Questrial"/>
                <a:ea typeface="Questrial"/>
                <a:cs typeface="Questrial"/>
                <a:sym typeface="Questrial"/>
              </a:defRPr>
            </a:lvl5pPr>
            <a:lvl6pPr marL="2286000" marR="0" indent="0" algn="l" rtl="0">
              <a:defRPr sz="1800" b="0" i="0" u="none" strike="noStrike" cap="none" baseline="0">
                <a:solidFill>
                  <a:schemeClr val="dk1"/>
                </a:solidFill>
                <a:latin typeface="Questrial"/>
                <a:ea typeface="Questrial"/>
                <a:cs typeface="Questrial"/>
                <a:sym typeface="Questrial"/>
              </a:defRPr>
            </a:lvl6pPr>
            <a:lvl7pPr marL="2743200" marR="0" indent="0" algn="l" rtl="0">
              <a:defRPr sz="1800" b="0" i="0" u="none" strike="noStrike" cap="none" baseline="0">
                <a:solidFill>
                  <a:schemeClr val="dk1"/>
                </a:solidFill>
                <a:latin typeface="Questrial"/>
                <a:ea typeface="Questrial"/>
                <a:cs typeface="Questrial"/>
                <a:sym typeface="Questrial"/>
              </a:defRPr>
            </a:lvl7pPr>
            <a:lvl8pPr marL="3200400" marR="0" indent="0" algn="l" rtl="0">
              <a:defRPr sz="1800" b="0" i="0" u="none" strike="noStrike" cap="none" baseline="0">
                <a:solidFill>
                  <a:schemeClr val="dk1"/>
                </a:solidFill>
                <a:latin typeface="Questrial"/>
                <a:ea typeface="Questrial"/>
                <a:cs typeface="Questrial"/>
                <a:sym typeface="Questrial"/>
              </a:defRPr>
            </a:lvl8pPr>
            <a:lvl9pPr marL="3657600" marR="0" indent="0" algn="l" rtl="0">
              <a:defRPr sz="1800" b="0" i="0" u="none" strike="noStrike" cap="none" baseline="0">
                <a:solidFill>
                  <a:schemeClr val="dk1"/>
                </a:solidFill>
                <a:latin typeface="Questrial"/>
                <a:ea typeface="Questrial"/>
                <a:cs typeface="Questrial"/>
                <a:sym typeface="Questrial"/>
              </a:defRPr>
            </a:lvl9pPr>
          </a:lstStyle>
          <a:p>
            <a:endParaRPr dirty="0"/>
          </a:p>
        </p:txBody>
      </p:sp>
      <p:sp>
        <p:nvSpPr>
          <p:cNvPr id="26" name="Shape 2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defRPr sz="1200" b="0" i="0" u="none" strike="noStrike" cap="none" baseline="0">
                <a:solidFill>
                  <a:schemeClr val="dk2"/>
                </a:solidFill>
                <a:latin typeface="Questrial"/>
                <a:ea typeface="Questrial"/>
                <a:cs typeface="Questrial"/>
                <a:sym typeface="Questrial"/>
              </a:defRPr>
            </a:lvl1pPr>
            <a:lvl2pPr marL="457200" marR="0" indent="0" algn="l" rtl="0">
              <a:defRPr sz="1800" b="0" i="0" u="none" strike="noStrike" cap="none" baseline="0">
                <a:solidFill>
                  <a:schemeClr val="dk1"/>
                </a:solidFill>
                <a:latin typeface="Questrial"/>
                <a:ea typeface="Questrial"/>
                <a:cs typeface="Questrial"/>
                <a:sym typeface="Questrial"/>
              </a:defRPr>
            </a:lvl2pPr>
            <a:lvl3pPr marL="914400" marR="0" indent="0" algn="l" rtl="0">
              <a:defRPr sz="1800" b="0" i="0" u="none" strike="noStrike" cap="none" baseline="0">
                <a:solidFill>
                  <a:schemeClr val="dk1"/>
                </a:solidFill>
                <a:latin typeface="Questrial"/>
                <a:ea typeface="Questrial"/>
                <a:cs typeface="Questrial"/>
                <a:sym typeface="Questrial"/>
              </a:defRPr>
            </a:lvl3pPr>
            <a:lvl4pPr marL="1371600" marR="0" indent="0" algn="l" rtl="0">
              <a:defRPr sz="1800" b="0" i="0" u="none" strike="noStrike" cap="none" baseline="0">
                <a:solidFill>
                  <a:schemeClr val="dk1"/>
                </a:solidFill>
                <a:latin typeface="Questrial"/>
                <a:ea typeface="Questrial"/>
                <a:cs typeface="Questrial"/>
                <a:sym typeface="Questrial"/>
              </a:defRPr>
            </a:lvl4pPr>
            <a:lvl5pPr marL="1828800" marR="0" indent="0" algn="l" rtl="0">
              <a:defRPr sz="1800" b="0" i="0" u="none" strike="noStrike" cap="none" baseline="0">
                <a:solidFill>
                  <a:schemeClr val="dk1"/>
                </a:solidFill>
                <a:latin typeface="Questrial"/>
                <a:ea typeface="Questrial"/>
                <a:cs typeface="Questrial"/>
                <a:sym typeface="Questrial"/>
              </a:defRPr>
            </a:lvl5pPr>
            <a:lvl6pPr marL="2286000" marR="0" indent="0" algn="l" rtl="0">
              <a:defRPr sz="1800" b="0" i="0" u="none" strike="noStrike" cap="none" baseline="0">
                <a:solidFill>
                  <a:schemeClr val="dk1"/>
                </a:solidFill>
                <a:latin typeface="Questrial"/>
                <a:ea typeface="Questrial"/>
                <a:cs typeface="Questrial"/>
                <a:sym typeface="Questrial"/>
              </a:defRPr>
            </a:lvl6pPr>
            <a:lvl7pPr marL="2743200" marR="0" indent="0" algn="l" rtl="0">
              <a:defRPr sz="1800" b="0" i="0" u="none" strike="noStrike" cap="none" baseline="0">
                <a:solidFill>
                  <a:schemeClr val="dk1"/>
                </a:solidFill>
                <a:latin typeface="Questrial"/>
                <a:ea typeface="Questrial"/>
                <a:cs typeface="Questrial"/>
                <a:sym typeface="Questrial"/>
              </a:defRPr>
            </a:lvl7pPr>
            <a:lvl8pPr marL="3200400" marR="0" indent="0" algn="l" rtl="0">
              <a:defRPr sz="1800" b="0" i="0" u="none" strike="noStrike" cap="none" baseline="0">
                <a:solidFill>
                  <a:schemeClr val="dk1"/>
                </a:solidFill>
                <a:latin typeface="Questrial"/>
                <a:ea typeface="Questrial"/>
                <a:cs typeface="Questrial"/>
                <a:sym typeface="Questrial"/>
              </a:defRPr>
            </a:lvl8pPr>
            <a:lvl9pPr marL="3657600" marR="0" indent="0" algn="l" rtl="0">
              <a:defRPr sz="1800" b="0" i="0" u="none" strike="noStrike" cap="none" baseline="0">
                <a:solidFill>
                  <a:schemeClr val="dk1"/>
                </a:solidFill>
                <a:latin typeface="Questrial"/>
                <a:ea typeface="Questrial"/>
                <a:cs typeface="Questrial"/>
                <a:sym typeface="Questrial"/>
              </a:defRPr>
            </a:lvl9pPr>
          </a:lstStyle>
          <a:p>
            <a:endParaRPr dirty="0"/>
          </a:p>
        </p:txBody>
      </p:sp>
      <p:sp>
        <p:nvSpPr>
          <p:cNvPr id="27" name="Shape 27"/>
          <p:cNvSpPr txBox="1">
            <a:spLocks noGrp="1"/>
          </p:cNvSpPr>
          <p:nvPr>
            <p:ph type="sldNum" idx="12"/>
          </p:nvPr>
        </p:nvSpPr>
        <p:spPr>
          <a:xfrm>
            <a:off x="6553200" y="6356350"/>
            <a:ext cx="2133599" cy="365099"/>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dk2"/>
                </a:solidFill>
                <a:latin typeface="Questrial"/>
                <a:ea typeface="Questrial"/>
                <a:cs typeface="Questrial"/>
                <a:sym typeface="Questrial"/>
              </a:defRPr>
            </a:lvl1pPr>
            <a:lvl2pPr marL="457200" marR="0" indent="0" algn="l" rtl="0">
              <a:defRPr sz="1800" b="0" i="0" u="none" strike="noStrike" cap="none" baseline="0">
                <a:solidFill>
                  <a:schemeClr val="dk1"/>
                </a:solidFill>
                <a:latin typeface="Questrial"/>
                <a:ea typeface="Questrial"/>
                <a:cs typeface="Questrial"/>
                <a:sym typeface="Questrial"/>
              </a:defRPr>
            </a:lvl2pPr>
            <a:lvl3pPr marL="914400" marR="0" indent="0" algn="l" rtl="0">
              <a:defRPr sz="1800" b="0" i="0" u="none" strike="noStrike" cap="none" baseline="0">
                <a:solidFill>
                  <a:schemeClr val="dk1"/>
                </a:solidFill>
                <a:latin typeface="Questrial"/>
                <a:ea typeface="Questrial"/>
                <a:cs typeface="Questrial"/>
                <a:sym typeface="Questrial"/>
              </a:defRPr>
            </a:lvl3pPr>
            <a:lvl4pPr marL="1371600" marR="0" indent="0" algn="l" rtl="0">
              <a:defRPr sz="1800" b="0" i="0" u="none" strike="noStrike" cap="none" baseline="0">
                <a:solidFill>
                  <a:schemeClr val="dk1"/>
                </a:solidFill>
                <a:latin typeface="Questrial"/>
                <a:ea typeface="Questrial"/>
                <a:cs typeface="Questrial"/>
                <a:sym typeface="Questrial"/>
              </a:defRPr>
            </a:lvl4pPr>
            <a:lvl5pPr marL="1828800" marR="0" indent="0" algn="l" rtl="0">
              <a:defRPr sz="1800" b="0" i="0" u="none" strike="noStrike" cap="none" baseline="0">
                <a:solidFill>
                  <a:schemeClr val="dk1"/>
                </a:solidFill>
                <a:latin typeface="Questrial"/>
                <a:ea typeface="Questrial"/>
                <a:cs typeface="Questrial"/>
                <a:sym typeface="Questrial"/>
              </a:defRPr>
            </a:lvl5pPr>
            <a:lvl6pPr marL="2286000" marR="0" indent="0" algn="l" rtl="0">
              <a:defRPr sz="1800" b="0" i="0" u="none" strike="noStrike" cap="none" baseline="0">
                <a:solidFill>
                  <a:schemeClr val="dk1"/>
                </a:solidFill>
                <a:latin typeface="Questrial"/>
                <a:ea typeface="Questrial"/>
                <a:cs typeface="Questrial"/>
                <a:sym typeface="Questrial"/>
              </a:defRPr>
            </a:lvl6pPr>
            <a:lvl7pPr marL="2743200" marR="0" indent="0" algn="l" rtl="0">
              <a:defRPr sz="1800" b="0" i="0" u="none" strike="noStrike" cap="none" baseline="0">
                <a:solidFill>
                  <a:schemeClr val="dk1"/>
                </a:solidFill>
                <a:latin typeface="Questrial"/>
                <a:ea typeface="Questrial"/>
                <a:cs typeface="Questrial"/>
                <a:sym typeface="Questrial"/>
              </a:defRPr>
            </a:lvl7pPr>
            <a:lvl8pPr marL="3200400" marR="0" indent="0" algn="l" rtl="0">
              <a:defRPr sz="1800" b="0" i="0" u="none" strike="noStrike" cap="none" baseline="0">
                <a:solidFill>
                  <a:schemeClr val="dk1"/>
                </a:solidFill>
                <a:latin typeface="Questrial"/>
                <a:ea typeface="Questrial"/>
                <a:cs typeface="Questrial"/>
                <a:sym typeface="Questrial"/>
              </a:defRPr>
            </a:lvl8pPr>
            <a:lvl9pPr marL="3657600" marR="0" indent="0" algn="l" rtl="0">
              <a:defRPr sz="1800" b="0" i="0" u="none" strike="noStrike" cap="none" baseline="0">
                <a:solidFill>
                  <a:schemeClr val="dk1"/>
                </a:solidFill>
                <a:latin typeface="Questrial"/>
                <a:ea typeface="Questrial"/>
                <a:cs typeface="Questrial"/>
                <a:sym typeface="Questrial"/>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p:nvPr/>
        </p:nvSpPr>
        <p:spPr>
          <a:xfrm>
            <a:off x="0" y="5803900"/>
            <a:ext cx="9144000" cy="1052718"/>
          </a:xfrm>
          <a:prstGeom prst="rect">
            <a:avLst/>
          </a:prstGeom>
          <a:solidFill>
            <a:schemeClr val="dk1"/>
          </a:solidFill>
          <a:ln>
            <a:noFill/>
          </a:ln>
        </p:spPr>
        <p:txBody>
          <a:bodyPr lIns="91425" tIns="45700" rIns="91425" bIns="45700" anchor="ctr" anchorCtr="0">
            <a:noAutofit/>
          </a:bodyPr>
          <a:lstStyle/>
          <a:p>
            <a:endParaRPr dirty="0"/>
          </a:p>
        </p:txBody>
      </p:sp>
      <p:sp>
        <p:nvSpPr>
          <p:cNvPr id="6" name="Shape 6"/>
          <p:cNvSpPr/>
          <p:nvPr/>
        </p:nvSpPr>
        <p:spPr>
          <a:xfrm rot="10800000" flipH="1">
            <a:off x="0" y="5778500"/>
            <a:ext cx="9144000" cy="50799"/>
          </a:xfrm>
          <a:prstGeom prst="rect">
            <a:avLst/>
          </a:prstGeom>
          <a:solidFill>
            <a:srgbClr val="FFCC00"/>
          </a:solidFill>
          <a:ln>
            <a:noFill/>
          </a:ln>
        </p:spPr>
        <p:txBody>
          <a:bodyPr lIns="91425" tIns="45700" rIns="91425" bIns="45700" anchor="ctr" anchorCtr="0">
            <a:noAutofit/>
          </a:bodyPr>
          <a:lstStyle/>
          <a:p>
            <a:endParaRPr dirty="0"/>
          </a:p>
        </p:txBody>
      </p:sp>
      <p:sp>
        <p:nvSpPr>
          <p:cNvPr id="7" name="Shape 7"/>
          <p:cNvSpPr/>
          <p:nvPr/>
        </p:nvSpPr>
        <p:spPr>
          <a:xfrm>
            <a:off x="8201027" y="238127"/>
            <a:ext cx="748238" cy="748238"/>
          </a:xfrm>
          <a:prstGeom prst="rect">
            <a:avLst/>
          </a:prstGeom>
          <a:blipFill>
            <a:blip r:embed="rId6"/>
            <a:stretch>
              <a:fillRect/>
            </a:stretch>
          </a:blipFill>
        </p:spPr>
      </p:sp>
      <p:sp>
        <p:nvSpPr>
          <p:cNvPr id="8" name="Shape 8"/>
          <p:cNvSpPr/>
          <p:nvPr/>
        </p:nvSpPr>
        <p:spPr>
          <a:xfrm>
            <a:off x="6997700" y="6462028"/>
            <a:ext cx="1822125" cy="154821"/>
          </a:xfrm>
          <a:prstGeom prst="rect">
            <a:avLst/>
          </a:prstGeom>
          <a:blipFill>
            <a:blip r:embed="rId7"/>
            <a:stretch>
              <a:fillRect/>
            </a:stretch>
          </a:blipFill>
        </p:spPr>
      </p:sp>
      <p:sp>
        <p:nvSpPr>
          <p:cNvPr id="9" name="Shape 9"/>
          <p:cNvSpPr/>
          <p:nvPr/>
        </p:nvSpPr>
        <p:spPr>
          <a:xfrm>
            <a:off x="292102" y="6138308"/>
            <a:ext cx="1741687" cy="470074"/>
          </a:xfrm>
          <a:prstGeom prst="rect">
            <a:avLst/>
          </a:prstGeom>
          <a:blipFill>
            <a:blip r:embed="rId8"/>
            <a:stretch>
              <a:fillRect/>
            </a:stretch>
          </a:blipFill>
        </p:spPr>
      </p:sp>
      <p:sp>
        <p:nvSpPr>
          <p:cNvPr id="10" name="Shape 10"/>
          <p:cNvSpPr txBox="1">
            <a:spLocks noGrp="1"/>
          </p:cNvSpPr>
          <p:nvPr>
            <p:ph type="sldNum" idx="12"/>
          </p:nvPr>
        </p:nvSpPr>
        <p:spPr>
          <a:xfrm>
            <a:off x="6686225" y="5955746"/>
            <a:ext cx="2133599" cy="365125"/>
          </a:xfrm>
          <a:prstGeom prst="rect">
            <a:avLst/>
          </a:prstGeom>
          <a:noFill/>
          <a:ln>
            <a:noFill/>
          </a:ln>
        </p:spPr>
        <p:txBody>
          <a:bodyPr lIns="91425" tIns="91425" rIns="91425" bIns="91425" anchor="ctr" anchorCtr="0"/>
          <a:lstStyle>
            <a:lvl1pPr marL="0" marR="0" indent="0" algn="r" rtl="0">
              <a:defRPr sz="1600" b="0" i="0" u="none" strike="noStrike" cap="none" baseline="0">
                <a:solidFill>
                  <a:srgbClr val="FFCC00"/>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dirty="0"/>
          </a:p>
        </p:txBody>
      </p:sp>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1368424"/>
            <a:ext cx="7772400" cy="2105527"/>
          </a:xfrm>
          <a:prstGeom prst="rect">
            <a:avLst/>
          </a:prstGeom>
          <a:noFill/>
          <a:ln>
            <a:noFill/>
          </a:ln>
        </p:spPr>
        <p:txBody>
          <a:bodyPr lIns="91425" tIns="45700" rIns="91425" bIns="45700" anchor="t" anchorCtr="0">
            <a:noAutofit/>
          </a:bodyPr>
          <a:lstStyle/>
          <a:p>
            <a:pPr lvl="0" rtl="0">
              <a:buNone/>
            </a:pPr>
            <a:r>
              <a:rPr lang="en" dirty="0" smtClean="0">
                <a:solidFill>
                  <a:srgbClr val="FFFFCC"/>
                </a:solidFill>
              </a:rPr>
              <a:t>Cash Doctor</a:t>
            </a:r>
            <a:endParaRPr lang="en" dirty="0">
              <a:solidFill>
                <a:srgbClr val="FFFFCC"/>
              </a:solidFill>
            </a:endParaRPr>
          </a:p>
          <a:p>
            <a:pPr>
              <a:buNone/>
            </a:pPr>
            <a:r>
              <a:rPr lang="en" dirty="0">
                <a:solidFill>
                  <a:srgbClr val="FFFFCC"/>
                </a:solidFill>
              </a:rPr>
              <a:t>Mobile </a:t>
            </a:r>
            <a:r>
              <a:rPr lang="en" dirty="0" smtClean="0">
                <a:solidFill>
                  <a:srgbClr val="FFFFCC"/>
                </a:solidFill>
              </a:rPr>
              <a:t>Application 3.0</a:t>
            </a:r>
            <a:endParaRPr lang="en" dirty="0">
              <a:solidFill>
                <a:srgbClr val="FFFFCC"/>
              </a:solidFill>
            </a:endParaRPr>
          </a:p>
        </p:txBody>
      </p:sp>
      <p:sp>
        <p:nvSpPr>
          <p:cNvPr id="30" name="Shape 30"/>
          <p:cNvSpPr txBox="1">
            <a:spLocks noGrp="1"/>
          </p:cNvSpPr>
          <p:nvPr>
            <p:ph type="subTitle" idx="1"/>
          </p:nvPr>
        </p:nvSpPr>
        <p:spPr>
          <a:xfrm>
            <a:off x="1371600" y="3886200"/>
            <a:ext cx="6400799" cy="1371600"/>
          </a:xfrm>
          <a:prstGeom prst="rect">
            <a:avLst/>
          </a:prstGeom>
          <a:noFill/>
          <a:ln>
            <a:noFill/>
          </a:ln>
        </p:spPr>
        <p:txBody>
          <a:bodyPr lIns="91425" tIns="45700" rIns="91425" bIns="45700" anchor="t" anchorCtr="0">
            <a:noAutofit/>
          </a:bodyPr>
          <a:lstStyle/>
          <a:p>
            <a:pPr lvl="0" rtl="0">
              <a:buNone/>
            </a:pPr>
            <a:r>
              <a:rPr lang="en" dirty="0">
                <a:solidFill>
                  <a:srgbClr val="FFFFCC"/>
                </a:solidFill>
              </a:rPr>
              <a:t>Team </a:t>
            </a:r>
            <a:r>
              <a:rPr lang="en" dirty="0" smtClean="0">
                <a:solidFill>
                  <a:srgbClr val="FFFFCC"/>
                </a:solidFill>
              </a:rPr>
              <a:t>12</a:t>
            </a:r>
            <a:endParaRPr lang="en" dirty="0">
              <a:solidFill>
                <a:srgbClr val="FFFFCC"/>
              </a:solidFill>
            </a:endParaRPr>
          </a:p>
          <a:p>
            <a:pPr>
              <a:buNone/>
            </a:pPr>
            <a:r>
              <a:rPr lang="en" dirty="0">
                <a:solidFill>
                  <a:srgbClr val="FFFFCC"/>
                </a:solidFill>
              </a:rPr>
              <a:t>FCR ARB</a:t>
            </a:r>
          </a:p>
        </p:txBody>
      </p:sp>
      <p:sp>
        <p:nvSpPr>
          <p:cNvPr id="31" name="Shape 31"/>
          <p:cNvSpPr txBox="1">
            <a:spLocks noGrp="1"/>
          </p:cNvSpPr>
          <p:nvPr>
            <p:ph type="sldNum" idx="12"/>
          </p:nvPr>
        </p:nvSpPr>
        <p:spPr>
          <a:xfrm>
            <a:off x="6571915" y="6051048"/>
            <a:ext cx="2133599" cy="365125"/>
          </a:xfrm>
          <a:prstGeom prst="rect">
            <a:avLst/>
          </a:prstGeom>
          <a:noFill/>
          <a:ln>
            <a:noFill/>
          </a:ln>
        </p:spPr>
        <p:txBody>
          <a:bodyPr lIns="91425" tIns="45700" rIns="91425" bIns="45700" anchor="t" anchorCtr="0">
            <a:noAutofit/>
          </a:bodyPr>
          <a:lstStyle/>
          <a:p>
            <a:pPr marL="0" marR="0" lvl="0" indent="0" algn="r" rtl="0">
              <a:buSzPct val="25000"/>
              <a:buNone/>
            </a:pPr>
            <a:r>
              <a:rPr lang="en" sz="1600" b="0" i="0" u="none" strike="noStrike" cap="none" baseline="0">
                <a:solidFill>
                  <a:schemeClr val="lt1"/>
                </a:solidFill>
                <a:latin typeface="Calibri"/>
                <a:ea typeface="Calibri"/>
                <a:cs typeface="Calibri"/>
                <a:sym typeface="Calibri"/>
              </a:rPr>
              <a:t>1</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615624" y="0"/>
            <a:ext cx="8229600" cy="659464"/>
          </a:xfrm>
          <a:prstGeom prst="rect">
            <a:avLst/>
          </a:prstGeom>
        </p:spPr>
        <p:txBody>
          <a:bodyPr lIns="91425" tIns="91425" rIns="91425" bIns="91425" anchor="ctr" anchorCtr="0">
            <a:noAutofit/>
          </a:bodyPr>
          <a:lstStyle/>
          <a:p>
            <a:pPr>
              <a:buNone/>
            </a:pPr>
            <a:r>
              <a:rPr lang="en"/>
              <a:t>Goals</a:t>
            </a:r>
          </a:p>
        </p:txBody>
      </p:sp>
      <p:sp>
        <p:nvSpPr>
          <p:cNvPr id="92" name="Shape 92"/>
          <p:cNvSpPr txBox="1">
            <a:spLocks noGrp="1"/>
          </p:cNvSpPr>
          <p:nvPr>
            <p:ph type="body" idx="1"/>
          </p:nvPr>
        </p:nvSpPr>
        <p:spPr>
          <a:xfrm>
            <a:off x="277076" y="2395728"/>
            <a:ext cx="8400580" cy="3118104"/>
          </a:xfrm>
          <a:prstGeom prst="rect">
            <a:avLst/>
          </a:prstGeom>
        </p:spPr>
        <p:txBody>
          <a:bodyPr lIns="91425" tIns="91425" rIns="91425" bIns="91425" anchor="t" anchorCtr="0">
            <a:noAutofit/>
          </a:bodyPr>
          <a:lstStyle/>
          <a:p>
            <a:pPr marL="0" lvl="0" indent="0" rtl="0">
              <a:buNone/>
            </a:pPr>
            <a:r>
              <a:rPr lang="en" sz="2000" b="1" dirty="0" smtClean="0"/>
              <a:t>Organizational </a:t>
            </a:r>
            <a:r>
              <a:rPr lang="en" sz="2000" b="1" dirty="0"/>
              <a:t>Goals</a:t>
            </a:r>
          </a:p>
          <a:p>
            <a:r>
              <a:rPr lang="en-US" sz="2000" dirty="0">
                <a:solidFill>
                  <a:schemeClr val="tx2">
                    <a:lumMod val="10000"/>
                  </a:schemeClr>
                </a:solidFill>
              </a:rPr>
              <a:t>OC-1: Increase the price transparency for all healthcare services consumers.</a:t>
            </a:r>
          </a:p>
          <a:p>
            <a:r>
              <a:rPr lang="en-US" sz="2000" dirty="0">
                <a:solidFill>
                  <a:schemeClr val="tx2">
                    <a:lumMod val="10000"/>
                  </a:schemeClr>
                </a:solidFill>
              </a:rPr>
              <a:t>OC-2: Increase sales for Healthcare provider.</a:t>
            </a:r>
          </a:p>
          <a:p>
            <a:r>
              <a:rPr lang="en-US" sz="2000" dirty="0">
                <a:solidFill>
                  <a:schemeClr val="tx2">
                    <a:lumMod val="10000"/>
                  </a:schemeClr>
                </a:solidFill>
              </a:rPr>
              <a:t>OC-3: Reduce costs for corporations who pay healthcare bills for their employees.</a:t>
            </a:r>
          </a:p>
        </p:txBody>
      </p:sp>
      <p:sp>
        <p:nvSpPr>
          <p:cNvPr id="2" name="Slide Number Placeholder 1"/>
          <p:cNvSpPr>
            <a:spLocks noGrp="1"/>
          </p:cNvSpPr>
          <p:nvPr>
            <p:ph type="sldNum" idx="12"/>
          </p:nvPr>
        </p:nvSpPr>
        <p:spPr/>
        <p:txBody>
          <a:bodyPr/>
          <a:lstStyle/>
          <a:p>
            <a:r>
              <a:rPr lang="en-US" dirty="0" smtClean="0"/>
              <a:t>10</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437767382"/>
              </p:ext>
            </p:extLst>
          </p:nvPr>
        </p:nvGraphicFramePr>
        <p:xfrm>
          <a:off x="277076" y="928910"/>
          <a:ext cx="8400580" cy="1363100"/>
        </p:xfrm>
        <a:graphic>
          <a:graphicData uri="http://schemas.openxmlformats.org/drawingml/2006/table">
            <a:tbl>
              <a:tblPr firstRow="1" firstCol="1" bandRow="1">
                <a:tableStyleId>{B7DC4B3F-3B0F-4E92-BF34-C60EDDC23A28}</a:tableStyleId>
              </a:tblPr>
              <a:tblGrid>
                <a:gridCol w="2787757"/>
                <a:gridCol w="1957292"/>
                <a:gridCol w="3655531"/>
              </a:tblGrid>
              <a:tr h="387740">
                <a:tc>
                  <a:txBody>
                    <a:bodyPr/>
                    <a:lstStyle/>
                    <a:p>
                      <a:pPr marL="0" marR="0" algn="ctr">
                        <a:spcBef>
                          <a:spcPts val="0"/>
                        </a:spcBef>
                        <a:spcAft>
                          <a:spcPts val="0"/>
                        </a:spcAft>
                      </a:pPr>
                      <a:r>
                        <a:rPr lang="en-US" sz="1600" dirty="0">
                          <a:effectLst/>
                        </a:rPr>
                        <a:t>Level of Service Goals</a:t>
                      </a:r>
                      <a:endParaRPr lang="en-US" sz="1600" dirty="0">
                        <a:effectLst/>
                        <a:latin typeface="Verdana" panose="020B060403050404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Priority Level</a:t>
                      </a:r>
                      <a:endParaRPr lang="en-US" sz="1600">
                        <a:effectLst/>
                        <a:latin typeface="Verdana" panose="020B060403050404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Referred WinWin Agreements</a:t>
                      </a:r>
                      <a:endParaRPr lang="en-US" sz="1600">
                        <a:effectLst/>
                        <a:latin typeface="Verdana" panose="020B0604030504040204" pitchFamily="34" charset="0"/>
                        <a:ea typeface="PMingLiU" panose="02020500000000000000" pitchFamily="18" charset="-120"/>
                        <a:cs typeface="Times New Roman" panose="02020603050405020304" pitchFamily="18" charset="0"/>
                      </a:endParaRPr>
                    </a:p>
                  </a:txBody>
                  <a:tcPr marL="68580" marR="68580" marT="0" marB="0"/>
                </a:tc>
              </a:tr>
              <a:tr h="969350">
                <a:tc>
                  <a:txBody>
                    <a:bodyPr/>
                    <a:lstStyle/>
                    <a:p>
                      <a:r>
                        <a:rPr lang="en-US" sz="1600" dirty="0">
                          <a:effectLst/>
                        </a:rPr>
                        <a:t>LOS-1 Number of users: System should be able to support at least 1000 simultaneous users.</a:t>
                      </a:r>
                      <a:endParaRPr lang="en-US" sz="1600" dirty="0">
                        <a:effectLst/>
                        <a:latin typeface="Times New Roman" panose="02020603050405020304" pitchFamily="18" charset="0"/>
                      </a:endParaRPr>
                    </a:p>
                  </a:txBody>
                  <a:tcPr marL="68580" marR="68580" marT="0" marB="0"/>
                </a:tc>
                <a:tc>
                  <a:txBody>
                    <a:bodyPr/>
                    <a:lstStyle/>
                    <a:p>
                      <a:pPr algn="ctr"/>
                      <a:r>
                        <a:rPr lang="en-US" sz="1600" dirty="0">
                          <a:effectLst/>
                        </a:rPr>
                        <a:t>Must have</a:t>
                      </a:r>
                      <a:endParaRPr lang="en-US" sz="1600" dirty="0">
                        <a:effectLst/>
                        <a:latin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WC_3080</a:t>
                      </a:r>
                      <a:endParaRPr lang="en-US" sz="1600" dirty="0">
                        <a:effectLst/>
                        <a:latin typeface="Verdana" panose="020B0604030504040204" pitchFamily="34" charset="0"/>
                        <a:ea typeface="PMingLiU" panose="02020500000000000000" pitchFamily="18" charset="-120"/>
                        <a:cs typeface="Times New Roman" panose="02020603050405020304" pitchFamily="18" charset="0"/>
                      </a:endParaRPr>
                    </a:p>
                  </a:txBody>
                  <a:tcPr marL="68580" marR="68580" marT="0" marB="0"/>
                </a:tc>
              </a:tr>
            </a:tbl>
          </a:graphicData>
        </a:graphic>
      </p:graphicFrame>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85800" y="2130425"/>
            <a:ext cx="7772400" cy="1470000"/>
          </a:xfrm>
          <a:prstGeom prst="rect">
            <a:avLst/>
          </a:prstGeom>
          <a:noFill/>
          <a:ln>
            <a:noFill/>
          </a:ln>
        </p:spPr>
        <p:txBody>
          <a:bodyPr lIns="91425" tIns="45700" rIns="91425" bIns="45700" anchor="t" anchorCtr="0">
            <a:noAutofit/>
          </a:bodyPr>
          <a:lstStyle/>
          <a:p>
            <a:pPr lvl="0" rtl="0">
              <a:buNone/>
            </a:pPr>
            <a:r>
              <a:rPr lang="en">
                <a:solidFill>
                  <a:srgbClr val="FFFFCC"/>
                </a:solidFill>
              </a:rPr>
              <a:t>Prototype</a:t>
            </a:r>
          </a:p>
        </p:txBody>
      </p:sp>
      <p:sp>
        <p:nvSpPr>
          <p:cNvPr id="98" name="Shape 98"/>
          <p:cNvSpPr txBox="1">
            <a:spLocks noGrp="1"/>
          </p:cNvSpPr>
          <p:nvPr>
            <p:ph type="sldNum" idx="12"/>
          </p:nvPr>
        </p:nvSpPr>
        <p:spPr>
          <a:xfrm>
            <a:off x="6571915" y="6051048"/>
            <a:ext cx="2133599" cy="365099"/>
          </a:xfrm>
          <a:prstGeom prst="rect">
            <a:avLst/>
          </a:prstGeom>
          <a:noFill/>
          <a:ln>
            <a:noFill/>
          </a:ln>
        </p:spPr>
        <p:txBody>
          <a:bodyPr lIns="91425" tIns="45700" rIns="91425" bIns="45700" anchor="t" anchorCtr="0">
            <a:noAutofit/>
          </a:bodyPr>
          <a:lstStyle/>
          <a:p>
            <a:r>
              <a:rPr lang="en-US" dirty="0" smtClean="0"/>
              <a:t>11</a:t>
            </a:r>
            <a:endParaRPr dirty="0"/>
          </a:p>
        </p:txBody>
      </p:sp>
      <p:sp>
        <p:nvSpPr>
          <p:cNvPr id="99" name="Shape 99"/>
          <p:cNvSpPr txBox="1"/>
          <p:nvPr/>
        </p:nvSpPr>
        <p:spPr>
          <a:xfrm>
            <a:off x="7208150" y="3187525"/>
            <a:ext cx="3657600" cy="457200"/>
          </a:xfrm>
          <a:prstGeom prst="rect">
            <a:avLst/>
          </a:prstGeom>
        </p:spPr>
        <p:txBody>
          <a:bodyPr lIns="91425" tIns="91425" rIns="91425" bIns="91425" anchor="t" anchorCtr="0">
            <a:noAutofit/>
          </a:bodyPr>
          <a:lstStyle/>
          <a:p>
            <a:endParaRPr dirty="0"/>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buNone/>
            </a:pPr>
            <a:r>
              <a:rPr lang="en-US" dirty="0" smtClean="0"/>
              <a:t>Personas – Esther Stevenson</a:t>
            </a:r>
            <a:endParaRPr lang="en" dirty="0"/>
          </a:p>
        </p:txBody>
      </p:sp>
      <p:sp>
        <p:nvSpPr>
          <p:cNvPr id="400" name="Shape 400"/>
          <p:cNvSpPr txBox="1">
            <a:spLocks noGrp="1"/>
          </p:cNvSpPr>
          <p:nvPr>
            <p:ph type="body" idx="1"/>
          </p:nvPr>
        </p:nvSpPr>
        <p:spPr>
          <a:xfrm>
            <a:off x="457200" y="1648484"/>
            <a:ext cx="8229600" cy="4066499"/>
          </a:xfrm>
          <a:prstGeom prst="rect">
            <a:avLst/>
          </a:prstGeom>
        </p:spPr>
        <p:txBody>
          <a:bodyPr lIns="91425" tIns="91425" rIns="91425" bIns="91425" anchor="t" anchorCtr="0">
            <a:noAutofit/>
          </a:bodyPr>
          <a:lstStyle/>
          <a:p>
            <a:pPr marL="139700" lvl="0" indent="0" rtl="0">
              <a:lnSpc>
                <a:spcPct val="70000"/>
              </a:lnSpc>
              <a:buClr>
                <a:schemeClr val="dk1"/>
              </a:buClr>
              <a:buSzPct val="43750"/>
              <a:buNone/>
            </a:pPr>
            <a:r>
              <a:rPr lang="en-US" sz="1400" b="1" dirty="0" smtClean="0"/>
              <a:t>Demographic</a:t>
            </a:r>
          </a:p>
          <a:p>
            <a:pPr marL="139700" lvl="0" indent="0" rtl="0">
              <a:lnSpc>
                <a:spcPct val="70000"/>
              </a:lnSpc>
              <a:buClr>
                <a:schemeClr val="dk1"/>
              </a:buClr>
              <a:buSzPct val="43750"/>
              <a:buNone/>
            </a:pPr>
            <a:r>
              <a:rPr lang="en-US" sz="1400" dirty="0" smtClean="0"/>
              <a:t>Age: 63</a:t>
            </a:r>
          </a:p>
          <a:p>
            <a:pPr marL="139700" lvl="0" indent="0" rtl="0">
              <a:lnSpc>
                <a:spcPct val="70000"/>
              </a:lnSpc>
              <a:buClr>
                <a:schemeClr val="dk1"/>
              </a:buClr>
              <a:buSzPct val="43750"/>
              <a:buNone/>
            </a:pPr>
            <a:r>
              <a:rPr lang="en-US" sz="1400" dirty="0" smtClean="0"/>
              <a:t>Occupation: Retired</a:t>
            </a:r>
          </a:p>
          <a:p>
            <a:pPr marL="139700" lvl="0" indent="0" rtl="0">
              <a:lnSpc>
                <a:spcPct val="70000"/>
              </a:lnSpc>
              <a:buClr>
                <a:schemeClr val="dk1"/>
              </a:buClr>
              <a:buSzPct val="43750"/>
              <a:buNone/>
            </a:pPr>
            <a:r>
              <a:rPr lang="en-US" sz="1400" dirty="0" smtClean="0"/>
              <a:t>Hometown: Beverly, MA</a:t>
            </a:r>
          </a:p>
          <a:p>
            <a:pPr marL="139700" lvl="0" indent="0" rtl="0">
              <a:lnSpc>
                <a:spcPct val="70000"/>
              </a:lnSpc>
              <a:buClr>
                <a:schemeClr val="dk1"/>
              </a:buClr>
              <a:buSzPct val="43750"/>
              <a:buNone/>
            </a:pPr>
            <a:r>
              <a:rPr lang="en-US" sz="1400" dirty="0" smtClean="0"/>
              <a:t>Marital Status: Married</a:t>
            </a:r>
          </a:p>
          <a:p>
            <a:pPr marL="139700" lvl="0" indent="0" rtl="0">
              <a:buClr>
                <a:schemeClr val="dk1"/>
              </a:buClr>
              <a:buSzPct val="43750"/>
              <a:buNone/>
            </a:pPr>
            <a:r>
              <a:rPr lang="en-US" sz="1400" b="1" dirty="0" smtClean="0"/>
              <a:t>Attributes</a:t>
            </a:r>
          </a:p>
          <a:p>
            <a:pPr marL="425450" lvl="0" indent="-285750" rtl="0">
              <a:buClr>
                <a:schemeClr val="dk1"/>
              </a:buClr>
              <a:buSzPct val="43750"/>
              <a:buFontTx/>
              <a:buChar char="-"/>
            </a:pPr>
            <a:r>
              <a:rPr lang="en-US" sz="1400" dirty="0" smtClean="0"/>
              <a:t>Often ill</a:t>
            </a:r>
          </a:p>
          <a:p>
            <a:pPr marL="425450" lvl="0" indent="-285750" rtl="0">
              <a:buClr>
                <a:schemeClr val="dk1"/>
              </a:buClr>
              <a:buSzPct val="43750"/>
              <a:buFontTx/>
              <a:buChar char="-"/>
            </a:pPr>
            <a:r>
              <a:rPr lang="en-US" sz="1400" dirty="0" smtClean="0"/>
              <a:t>Fixed-income, tight budget</a:t>
            </a:r>
          </a:p>
          <a:p>
            <a:pPr marL="425450" lvl="0" indent="-285750" rtl="0">
              <a:buClr>
                <a:schemeClr val="dk1"/>
              </a:buClr>
              <a:buSzPct val="43750"/>
              <a:buFontTx/>
              <a:buChar char="-"/>
            </a:pPr>
            <a:r>
              <a:rPr lang="en-US" sz="1400" dirty="0" smtClean="0"/>
              <a:t>Cares about self- and husband’s health</a:t>
            </a:r>
          </a:p>
          <a:p>
            <a:pPr marL="139700" lvl="0" indent="0" rtl="0">
              <a:buClr>
                <a:schemeClr val="dk1"/>
              </a:buClr>
              <a:buSzPct val="43750"/>
              <a:buNone/>
            </a:pPr>
            <a:r>
              <a:rPr lang="en-US" sz="1400" b="1" dirty="0" smtClean="0"/>
              <a:t>Scenario</a:t>
            </a:r>
            <a:endParaRPr lang="en-US" sz="1400" dirty="0" smtClean="0"/>
          </a:p>
          <a:p>
            <a:pPr marL="139700" lvl="0" indent="0" rtl="0">
              <a:buClr>
                <a:schemeClr val="dk1"/>
              </a:buClr>
              <a:buSzPct val="43750"/>
              <a:buNone/>
            </a:pPr>
            <a:r>
              <a:rPr lang="en-US" sz="1400" dirty="0" smtClean="0"/>
              <a:t>Esther takes the lead, as many women do, in running the healthcare decisions for her family. She lives on a fixed income of her pension and social security, which means money is tight. Given the number of hospital and doctor’s visits per year she and her husband make, she is constantly looking for ways to find more affordable care and would like the opportunity to save money on expensive medications and treatments.</a:t>
            </a:r>
            <a:endParaRPr lang="en" sz="1400" dirty="0"/>
          </a:p>
        </p:txBody>
      </p:sp>
      <p:sp>
        <p:nvSpPr>
          <p:cNvPr id="2" name="Slide Number Placeholder 1"/>
          <p:cNvSpPr>
            <a:spLocks noGrp="1"/>
          </p:cNvSpPr>
          <p:nvPr>
            <p:ph type="sldNum" idx="12"/>
          </p:nvPr>
        </p:nvSpPr>
        <p:spPr/>
        <p:txBody>
          <a:bodyPr/>
          <a:lstStyle/>
          <a:p>
            <a:r>
              <a:rPr lang="en-US" dirty="0" smtClean="0"/>
              <a:t>54</a:t>
            </a:r>
            <a:endParaRPr lang="en-US" dirty="0"/>
          </a:p>
        </p:txBody>
      </p:sp>
      <p:pic>
        <p:nvPicPr>
          <p:cNvPr id="3" name="Picture 2"/>
          <p:cNvPicPr>
            <a:picLocks noChangeAspect="1"/>
          </p:cNvPicPr>
          <p:nvPr/>
        </p:nvPicPr>
        <p:blipFill>
          <a:blip r:embed="rId3"/>
          <a:stretch>
            <a:fillRect/>
          </a:stretch>
        </p:blipFill>
        <p:spPr>
          <a:xfrm>
            <a:off x="5143820" y="1648484"/>
            <a:ext cx="3542980" cy="1991942"/>
          </a:xfrm>
          <a:prstGeom prst="rect">
            <a:avLst/>
          </a:prstGeom>
        </p:spPr>
      </p:pic>
    </p:spTree>
    <p:extLst>
      <p:ext uri="{BB962C8B-B14F-4D97-AF65-F5344CB8AC3E}">
        <p14:creationId xmlns:p14="http://schemas.microsoft.com/office/powerpoint/2010/main" val="3975734129"/>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buNone/>
            </a:pPr>
            <a:r>
              <a:rPr lang="en-US" dirty="0" smtClean="0"/>
              <a:t>Personas – Harlow </a:t>
            </a:r>
            <a:r>
              <a:rPr lang="en-US" dirty="0" err="1" smtClean="0"/>
              <a:t>LaBarge</a:t>
            </a:r>
            <a:r>
              <a:rPr lang="en-US" dirty="0" smtClean="0"/>
              <a:t>, M.D.</a:t>
            </a:r>
            <a:endParaRPr lang="en" dirty="0"/>
          </a:p>
        </p:txBody>
      </p:sp>
      <p:sp>
        <p:nvSpPr>
          <p:cNvPr id="400" name="Shape 400"/>
          <p:cNvSpPr txBox="1">
            <a:spLocks noGrp="1"/>
          </p:cNvSpPr>
          <p:nvPr>
            <p:ph type="body" idx="1"/>
          </p:nvPr>
        </p:nvSpPr>
        <p:spPr>
          <a:xfrm>
            <a:off x="457200" y="1648484"/>
            <a:ext cx="8229600" cy="4066499"/>
          </a:xfrm>
          <a:prstGeom prst="rect">
            <a:avLst/>
          </a:prstGeom>
        </p:spPr>
        <p:txBody>
          <a:bodyPr lIns="91425" tIns="91425" rIns="91425" bIns="91425" anchor="t" anchorCtr="0">
            <a:noAutofit/>
          </a:bodyPr>
          <a:lstStyle/>
          <a:p>
            <a:pPr marL="139700" lvl="0" indent="0" rtl="0">
              <a:lnSpc>
                <a:spcPct val="70000"/>
              </a:lnSpc>
              <a:buClr>
                <a:schemeClr val="dk1"/>
              </a:buClr>
              <a:buSzPct val="43750"/>
              <a:buNone/>
            </a:pPr>
            <a:r>
              <a:rPr lang="en-US" sz="1400" b="1" dirty="0" smtClean="0"/>
              <a:t>Demographic</a:t>
            </a:r>
          </a:p>
          <a:p>
            <a:pPr marL="139700" lvl="0" indent="0" rtl="0">
              <a:lnSpc>
                <a:spcPct val="70000"/>
              </a:lnSpc>
              <a:buClr>
                <a:schemeClr val="dk1"/>
              </a:buClr>
              <a:buSzPct val="43750"/>
              <a:buNone/>
            </a:pPr>
            <a:r>
              <a:rPr lang="en-US" sz="1400" dirty="0" smtClean="0"/>
              <a:t>Age: 42</a:t>
            </a:r>
          </a:p>
          <a:p>
            <a:pPr marL="139700" lvl="0" indent="0" rtl="0">
              <a:lnSpc>
                <a:spcPct val="70000"/>
              </a:lnSpc>
              <a:buClr>
                <a:schemeClr val="dk1"/>
              </a:buClr>
              <a:buSzPct val="43750"/>
              <a:buNone/>
            </a:pPr>
            <a:r>
              <a:rPr lang="en-US" sz="1400" dirty="0" smtClean="0"/>
              <a:t>Occupation: Private Practice Doctor</a:t>
            </a:r>
          </a:p>
          <a:p>
            <a:pPr marL="139700" lvl="0" indent="0" rtl="0">
              <a:lnSpc>
                <a:spcPct val="70000"/>
              </a:lnSpc>
              <a:buClr>
                <a:schemeClr val="dk1"/>
              </a:buClr>
              <a:buSzPct val="43750"/>
              <a:buNone/>
            </a:pPr>
            <a:r>
              <a:rPr lang="en-US" sz="1400" dirty="0" smtClean="0"/>
              <a:t>Hometown: Land-O-Lakes, FL</a:t>
            </a:r>
          </a:p>
          <a:p>
            <a:pPr marL="139700" lvl="0" indent="0" rtl="0">
              <a:lnSpc>
                <a:spcPct val="70000"/>
              </a:lnSpc>
              <a:buClr>
                <a:schemeClr val="dk1"/>
              </a:buClr>
              <a:buSzPct val="43750"/>
              <a:buNone/>
            </a:pPr>
            <a:r>
              <a:rPr lang="en-US" sz="1400" dirty="0" smtClean="0"/>
              <a:t>Marital Status: Married</a:t>
            </a:r>
          </a:p>
          <a:p>
            <a:pPr marL="139700" lvl="0" indent="0" rtl="0">
              <a:buClr>
                <a:schemeClr val="dk1"/>
              </a:buClr>
              <a:buSzPct val="43750"/>
              <a:buNone/>
            </a:pPr>
            <a:r>
              <a:rPr lang="en-US" sz="1400" b="1" dirty="0" smtClean="0"/>
              <a:t>Attributes</a:t>
            </a:r>
          </a:p>
          <a:p>
            <a:pPr marL="425450" lvl="0" indent="-285750" rtl="0">
              <a:buClr>
                <a:schemeClr val="dk1"/>
              </a:buClr>
              <a:buSzPct val="43750"/>
              <a:buFontTx/>
              <a:buChar char="-"/>
            </a:pPr>
            <a:r>
              <a:rPr lang="en-US" sz="1400" dirty="0" smtClean="0"/>
              <a:t>Cares about patients, looking to make a connection</a:t>
            </a:r>
          </a:p>
          <a:p>
            <a:pPr marL="425450" lvl="0" indent="-285750" rtl="0">
              <a:buClr>
                <a:schemeClr val="dk1"/>
              </a:buClr>
              <a:buSzPct val="43750"/>
              <a:buFontTx/>
              <a:buChar char="-"/>
            </a:pPr>
            <a:r>
              <a:rPr lang="en-US" sz="1400" dirty="0" smtClean="0"/>
              <a:t>Income squeezed by insurance companies</a:t>
            </a:r>
          </a:p>
          <a:p>
            <a:pPr marL="425450" lvl="0" indent="-285750" rtl="0">
              <a:buClr>
                <a:schemeClr val="dk1"/>
              </a:buClr>
              <a:buSzPct val="43750"/>
              <a:buFontTx/>
              <a:buChar char="-"/>
            </a:pPr>
            <a:r>
              <a:rPr lang="en-US" sz="1400" dirty="0" smtClean="0"/>
              <a:t>Wants to stay independent</a:t>
            </a:r>
          </a:p>
          <a:p>
            <a:pPr marL="139700" lvl="0" indent="0" rtl="0">
              <a:buClr>
                <a:schemeClr val="dk1"/>
              </a:buClr>
              <a:buSzPct val="43750"/>
              <a:buNone/>
            </a:pPr>
            <a:r>
              <a:rPr lang="en-US" sz="1400" b="1" dirty="0" smtClean="0"/>
              <a:t>Scenario</a:t>
            </a:r>
          </a:p>
          <a:p>
            <a:pPr marL="139700" lvl="0" indent="0" rtl="0">
              <a:buClr>
                <a:schemeClr val="dk1"/>
              </a:buClr>
              <a:buSzPct val="43750"/>
              <a:buNone/>
            </a:pPr>
            <a:r>
              <a:rPr lang="en-US" sz="1400" dirty="0" smtClean="0"/>
              <a:t>Harlow is a private practice physician who is looking for ways to bring in patients and make a personal connection. This is his value-added over large hospital groups that are buying up independent doctors. He would love the chance to broadcast his personality to new patients and existing ones. Given the way insurance companies squeeze doctors, he would also like to be able to make more money per patient visit given that he is a busy man.</a:t>
            </a:r>
          </a:p>
        </p:txBody>
      </p:sp>
      <p:sp>
        <p:nvSpPr>
          <p:cNvPr id="2" name="Slide Number Placeholder 1"/>
          <p:cNvSpPr>
            <a:spLocks noGrp="1"/>
          </p:cNvSpPr>
          <p:nvPr>
            <p:ph type="sldNum" idx="12"/>
          </p:nvPr>
        </p:nvSpPr>
        <p:spPr/>
        <p:txBody>
          <a:bodyPr/>
          <a:lstStyle/>
          <a:p>
            <a:r>
              <a:rPr lang="en-US" dirty="0" smtClean="0"/>
              <a:t>54</a:t>
            </a:r>
            <a:endParaRPr lang="en-US" dirty="0"/>
          </a:p>
        </p:txBody>
      </p:sp>
      <p:pic>
        <p:nvPicPr>
          <p:cNvPr id="4" name="Picture 3"/>
          <p:cNvPicPr>
            <a:picLocks noChangeAspect="1"/>
          </p:cNvPicPr>
          <p:nvPr/>
        </p:nvPicPr>
        <p:blipFill>
          <a:blip r:embed="rId3"/>
          <a:stretch>
            <a:fillRect/>
          </a:stretch>
        </p:blipFill>
        <p:spPr>
          <a:xfrm>
            <a:off x="6083589" y="1209480"/>
            <a:ext cx="1857675" cy="2963662"/>
          </a:xfrm>
          <a:prstGeom prst="rect">
            <a:avLst/>
          </a:prstGeom>
        </p:spPr>
      </p:pic>
    </p:spTree>
    <p:extLst>
      <p:ext uri="{BB962C8B-B14F-4D97-AF65-F5344CB8AC3E}">
        <p14:creationId xmlns:p14="http://schemas.microsoft.com/office/powerpoint/2010/main" val="849324608"/>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buNone/>
            </a:pPr>
            <a:r>
              <a:rPr lang="en-US" dirty="0" smtClean="0"/>
              <a:t>Personas – David Sterling</a:t>
            </a:r>
            <a:endParaRPr lang="en" dirty="0"/>
          </a:p>
        </p:txBody>
      </p:sp>
      <p:sp>
        <p:nvSpPr>
          <p:cNvPr id="400" name="Shape 400"/>
          <p:cNvSpPr txBox="1">
            <a:spLocks noGrp="1"/>
          </p:cNvSpPr>
          <p:nvPr>
            <p:ph type="body" idx="1"/>
          </p:nvPr>
        </p:nvSpPr>
        <p:spPr>
          <a:xfrm>
            <a:off x="457200" y="1648484"/>
            <a:ext cx="8229600" cy="4066499"/>
          </a:xfrm>
          <a:prstGeom prst="rect">
            <a:avLst/>
          </a:prstGeom>
        </p:spPr>
        <p:txBody>
          <a:bodyPr lIns="91425" tIns="91425" rIns="91425" bIns="91425" anchor="t" anchorCtr="0">
            <a:noAutofit/>
          </a:bodyPr>
          <a:lstStyle/>
          <a:p>
            <a:pPr marL="139700" lvl="0" indent="0" rtl="0">
              <a:lnSpc>
                <a:spcPct val="70000"/>
              </a:lnSpc>
              <a:buClr>
                <a:schemeClr val="dk1"/>
              </a:buClr>
              <a:buSzPct val="43750"/>
              <a:buNone/>
            </a:pPr>
            <a:r>
              <a:rPr lang="en-US" sz="1400" b="1" dirty="0" smtClean="0"/>
              <a:t>Demographic</a:t>
            </a:r>
          </a:p>
          <a:p>
            <a:pPr marL="139700" lvl="0" indent="0" rtl="0">
              <a:lnSpc>
                <a:spcPct val="70000"/>
              </a:lnSpc>
              <a:buClr>
                <a:schemeClr val="dk1"/>
              </a:buClr>
              <a:buSzPct val="43750"/>
              <a:buNone/>
            </a:pPr>
            <a:r>
              <a:rPr lang="en-US" sz="1400" dirty="0" smtClean="0"/>
              <a:t>Age: 55</a:t>
            </a:r>
          </a:p>
          <a:p>
            <a:pPr marL="139700" lvl="0" indent="0" rtl="0">
              <a:lnSpc>
                <a:spcPct val="70000"/>
              </a:lnSpc>
              <a:buClr>
                <a:schemeClr val="dk1"/>
              </a:buClr>
              <a:buSzPct val="43750"/>
              <a:buNone/>
            </a:pPr>
            <a:r>
              <a:rPr lang="en-US" sz="1400" dirty="0" smtClean="0"/>
              <a:t>Occupation: CEO</a:t>
            </a:r>
          </a:p>
          <a:p>
            <a:pPr marL="139700" lvl="0" indent="0" rtl="0">
              <a:lnSpc>
                <a:spcPct val="70000"/>
              </a:lnSpc>
              <a:buClr>
                <a:schemeClr val="dk1"/>
              </a:buClr>
              <a:buSzPct val="43750"/>
              <a:buNone/>
            </a:pPr>
            <a:r>
              <a:rPr lang="en-US" sz="1400" dirty="0" smtClean="0"/>
              <a:t>Hometown: </a:t>
            </a:r>
            <a:r>
              <a:rPr lang="en-US" sz="1400" dirty="0" smtClean="0"/>
              <a:t>Seattle, </a:t>
            </a:r>
            <a:r>
              <a:rPr lang="en-US" sz="1400" dirty="0" smtClean="0"/>
              <a:t>WA</a:t>
            </a:r>
          </a:p>
          <a:p>
            <a:pPr marL="139700" lvl="0" indent="0" rtl="0">
              <a:lnSpc>
                <a:spcPct val="70000"/>
              </a:lnSpc>
              <a:buClr>
                <a:schemeClr val="dk1"/>
              </a:buClr>
              <a:buSzPct val="43750"/>
              <a:buNone/>
            </a:pPr>
            <a:r>
              <a:rPr lang="en-US" sz="1400" dirty="0" smtClean="0"/>
              <a:t>Marital Status: Married</a:t>
            </a:r>
          </a:p>
          <a:p>
            <a:pPr marL="139700" lvl="0" indent="0" rtl="0">
              <a:buClr>
                <a:schemeClr val="dk1"/>
              </a:buClr>
              <a:buSzPct val="43750"/>
              <a:buNone/>
            </a:pPr>
            <a:r>
              <a:rPr lang="en-US" sz="1400" b="1" dirty="0" smtClean="0"/>
              <a:t>Attributes</a:t>
            </a:r>
          </a:p>
          <a:p>
            <a:pPr marL="425450" lvl="0" indent="-285750" rtl="0">
              <a:buClr>
                <a:schemeClr val="dk1"/>
              </a:buClr>
              <a:buSzPct val="43750"/>
              <a:buFontTx/>
              <a:buChar char="-"/>
            </a:pPr>
            <a:r>
              <a:rPr lang="en-US" sz="1400" dirty="0" smtClean="0"/>
              <a:t>Worried about bottom line</a:t>
            </a:r>
          </a:p>
          <a:p>
            <a:pPr marL="425450" lvl="0" indent="-285750" rtl="0">
              <a:buClr>
                <a:schemeClr val="dk1"/>
              </a:buClr>
              <a:buSzPct val="43750"/>
              <a:buFontTx/>
              <a:buChar char="-"/>
            </a:pPr>
            <a:r>
              <a:rPr lang="en-US" sz="1400" dirty="0" smtClean="0"/>
              <a:t>Resistant to layoffs of skilled workers</a:t>
            </a:r>
          </a:p>
          <a:p>
            <a:pPr marL="425450" lvl="0" indent="-285750" rtl="0">
              <a:buClr>
                <a:schemeClr val="dk1"/>
              </a:buClr>
              <a:buSzPct val="43750"/>
              <a:buFontTx/>
              <a:buChar char="-"/>
            </a:pPr>
            <a:r>
              <a:rPr lang="en-US" sz="1400" dirty="0" smtClean="0"/>
              <a:t>Likes creative solutions</a:t>
            </a:r>
          </a:p>
          <a:p>
            <a:pPr marL="139700" lvl="0" indent="0" rtl="0">
              <a:buClr>
                <a:schemeClr val="dk1"/>
              </a:buClr>
              <a:buSzPct val="43750"/>
              <a:buNone/>
            </a:pPr>
            <a:r>
              <a:rPr lang="en-US" sz="1400" b="1" dirty="0" smtClean="0"/>
              <a:t>Scenario</a:t>
            </a:r>
          </a:p>
          <a:p>
            <a:pPr marL="139700" lvl="0" indent="0" rtl="0">
              <a:buClr>
                <a:schemeClr val="dk1"/>
              </a:buClr>
              <a:buSzPct val="43750"/>
              <a:buNone/>
            </a:pPr>
            <a:r>
              <a:rPr lang="en-US" sz="1400" dirty="0" smtClean="0"/>
              <a:t>David is  to this role and is replacing a CEO who failed to consistently meet investor targets for profit growth. In a low growth world, David is worried about how to increase profits without continuing with layoffs, which are bad for PR. He is open to new and creative ways that he can reduce large costs within the company without much investment. </a:t>
            </a:r>
          </a:p>
        </p:txBody>
      </p:sp>
      <p:sp>
        <p:nvSpPr>
          <p:cNvPr id="2" name="Slide Number Placeholder 1"/>
          <p:cNvSpPr>
            <a:spLocks noGrp="1"/>
          </p:cNvSpPr>
          <p:nvPr>
            <p:ph type="sldNum" idx="12"/>
          </p:nvPr>
        </p:nvSpPr>
        <p:spPr/>
        <p:txBody>
          <a:bodyPr/>
          <a:lstStyle/>
          <a:p>
            <a:r>
              <a:rPr lang="en-US" dirty="0" smtClean="0"/>
              <a:t>54</a:t>
            </a:r>
            <a:endParaRPr lang="en-US" dirty="0"/>
          </a:p>
        </p:txBody>
      </p:sp>
      <p:pic>
        <p:nvPicPr>
          <p:cNvPr id="3" name="Picture 2"/>
          <p:cNvPicPr>
            <a:picLocks noChangeAspect="1"/>
          </p:cNvPicPr>
          <p:nvPr/>
        </p:nvPicPr>
        <p:blipFill>
          <a:blip r:embed="rId3"/>
          <a:stretch>
            <a:fillRect/>
          </a:stretch>
        </p:blipFill>
        <p:spPr>
          <a:xfrm>
            <a:off x="4935042" y="1218793"/>
            <a:ext cx="3502366" cy="2623349"/>
          </a:xfrm>
          <a:prstGeom prst="rect">
            <a:avLst/>
          </a:prstGeom>
        </p:spPr>
      </p:pic>
    </p:spTree>
    <p:extLst>
      <p:ext uri="{BB962C8B-B14F-4D97-AF65-F5344CB8AC3E}">
        <p14:creationId xmlns:p14="http://schemas.microsoft.com/office/powerpoint/2010/main" val="2909459655"/>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0"/>
            <a:ext cx="8229600" cy="742709"/>
          </a:xfrm>
          <a:prstGeom prst="rect">
            <a:avLst/>
          </a:prstGeom>
        </p:spPr>
        <p:txBody>
          <a:bodyPr lIns="91425" tIns="91425" rIns="91425" bIns="91425" anchor="ctr" anchorCtr="0">
            <a:noAutofit/>
          </a:bodyPr>
          <a:lstStyle/>
          <a:p>
            <a:pPr lvl="0" rtl="0">
              <a:buNone/>
            </a:pPr>
            <a:r>
              <a:rPr lang="en" dirty="0"/>
              <a:t>Prototype</a:t>
            </a:r>
          </a:p>
        </p:txBody>
      </p:sp>
      <p:sp>
        <p:nvSpPr>
          <p:cNvPr id="2" name="Slide Number Placeholder 1"/>
          <p:cNvSpPr>
            <a:spLocks noGrp="1"/>
          </p:cNvSpPr>
          <p:nvPr>
            <p:ph type="sldNum" idx="12"/>
          </p:nvPr>
        </p:nvSpPr>
        <p:spPr/>
        <p:txBody>
          <a:bodyPr/>
          <a:lstStyle/>
          <a:p>
            <a:r>
              <a:rPr lang="en-US" dirty="0" smtClean="0"/>
              <a:t>12</a:t>
            </a:r>
            <a:endParaRPr lang="en-US" dirty="0"/>
          </a:p>
        </p:txBody>
      </p:sp>
      <p:pic>
        <p:nvPicPr>
          <p:cNvPr id="6" name="Picture 5" descr="Organization Chart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 y="742709"/>
            <a:ext cx="8869680" cy="4935715"/>
          </a:xfrm>
          <a:prstGeom prst="rect">
            <a:avLst/>
          </a:prstGeom>
        </p:spPr>
      </p:pic>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786384" y="274637"/>
            <a:ext cx="7534656" cy="694627"/>
          </a:xfrm>
          <a:prstGeom prst="rect">
            <a:avLst/>
          </a:prstGeom>
        </p:spPr>
        <p:txBody>
          <a:bodyPr lIns="91425" tIns="91425" rIns="91425" bIns="91425" anchor="ctr" anchorCtr="0">
            <a:noAutofit/>
          </a:bodyPr>
          <a:lstStyle/>
          <a:p>
            <a:pPr lvl="0" rtl="0">
              <a:buNone/>
            </a:pPr>
            <a:r>
              <a:rPr lang="en" dirty="0" smtClean="0"/>
              <a:t>My Accounts Page</a:t>
            </a:r>
            <a:endParaRPr lang="en" dirty="0"/>
          </a:p>
        </p:txBody>
      </p:sp>
      <p:sp>
        <p:nvSpPr>
          <p:cNvPr id="2" name="Slide Number Placeholder 1"/>
          <p:cNvSpPr>
            <a:spLocks noGrp="1"/>
          </p:cNvSpPr>
          <p:nvPr>
            <p:ph type="sldNum" idx="12"/>
          </p:nvPr>
        </p:nvSpPr>
        <p:spPr/>
        <p:txBody>
          <a:bodyPr/>
          <a:lstStyle/>
          <a:p>
            <a:r>
              <a:rPr lang="en-US" dirty="0" smtClean="0"/>
              <a:t>13</a:t>
            </a:r>
            <a:endParaRPr lang="en-US" dirty="0"/>
          </a:p>
        </p:txBody>
      </p:sp>
      <p:pic>
        <p:nvPicPr>
          <p:cNvPr id="6" name="Picture 5" descr="My account (custom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312" y="969264"/>
            <a:ext cx="2700000" cy="4835323"/>
          </a:xfrm>
          <a:prstGeom prst="rect">
            <a:avLst/>
          </a:prstGeom>
        </p:spPr>
      </p:pic>
      <p:pic>
        <p:nvPicPr>
          <p:cNvPr id="7" name="Picture 6" descr="My account (customer) side men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068" y="969264"/>
            <a:ext cx="2700000" cy="4835323"/>
          </a:xfrm>
          <a:prstGeom prst="rect">
            <a:avLst/>
          </a:prstGeom>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138114"/>
            <a:ext cx="8229600" cy="770849"/>
          </a:xfrm>
          <a:prstGeom prst="rect">
            <a:avLst/>
          </a:prstGeom>
        </p:spPr>
        <p:txBody>
          <a:bodyPr lIns="91425" tIns="91425" rIns="91425" bIns="91425" anchor="ctr" anchorCtr="0">
            <a:noAutofit/>
          </a:bodyPr>
          <a:lstStyle/>
          <a:p>
            <a:pPr lvl="0" rtl="0">
              <a:buNone/>
            </a:pPr>
            <a:r>
              <a:rPr lang="en" dirty="0" smtClean="0"/>
              <a:t>Search Doctor</a:t>
            </a:r>
            <a:endParaRPr lang="en" dirty="0"/>
          </a:p>
        </p:txBody>
      </p:sp>
      <p:sp>
        <p:nvSpPr>
          <p:cNvPr id="2" name="Slide Number Placeholder 1"/>
          <p:cNvSpPr>
            <a:spLocks noGrp="1"/>
          </p:cNvSpPr>
          <p:nvPr>
            <p:ph type="sldNum" idx="12"/>
          </p:nvPr>
        </p:nvSpPr>
        <p:spPr/>
        <p:txBody>
          <a:bodyPr/>
          <a:lstStyle/>
          <a:p>
            <a:r>
              <a:rPr lang="en-US" dirty="0" smtClean="0"/>
              <a:t>14</a:t>
            </a:r>
            <a:endParaRPr lang="en-US" dirty="0"/>
          </a:p>
        </p:txBody>
      </p:sp>
      <p:pic>
        <p:nvPicPr>
          <p:cNvPr id="6" name="Picture 5" descr="Se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454" y="862925"/>
            <a:ext cx="2700000" cy="4888652"/>
          </a:xfrm>
          <a:prstGeom prst="rect">
            <a:avLst/>
          </a:prstGeom>
        </p:spPr>
      </p:pic>
      <p:pic>
        <p:nvPicPr>
          <p:cNvPr id="7" name="Picture 6" descr="Search resul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597" y="862926"/>
            <a:ext cx="2700000" cy="4888652"/>
          </a:xfrm>
          <a:prstGeom prst="rect">
            <a:avLst/>
          </a:prstGeom>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01752" y="72054"/>
            <a:ext cx="8229600" cy="831787"/>
          </a:xfrm>
          <a:prstGeom prst="rect">
            <a:avLst/>
          </a:prstGeom>
        </p:spPr>
        <p:txBody>
          <a:bodyPr lIns="91425" tIns="91425" rIns="91425" bIns="91425" anchor="ctr" anchorCtr="0">
            <a:noAutofit/>
          </a:bodyPr>
          <a:lstStyle/>
          <a:p>
            <a:pPr lvl="0" rtl="0">
              <a:buNone/>
            </a:pPr>
            <a:r>
              <a:rPr lang="en" dirty="0" smtClean="0"/>
              <a:t>Doctor Profile</a:t>
            </a:r>
            <a:endParaRPr lang="en" dirty="0"/>
          </a:p>
        </p:txBody>
      </p:sp>
      <p:sp>
        <p:nvSpPr>
          <p:cNvPr id="2" name="Slide Number Placeholder 1"/>
          <p:cNvSpPr>
            <a:spLocks noGrp="1"/>
          </p:cNvSpPr>
          <p:nvPr>
            <p:ph type="sldNum" idx="12"/>
          </p:nvPr>
        </p:nvSpPr>
        <p:spPr/>
        <p:txBody>
          <a:bodyPr/>
          <a:lstStyle/>
          <a:p>
            <a:r>
              <a:rPr lang="en-US" dirty="0" smtClean="0"/>
              <a:t>15</a:t>
            </a:r>
            <a:endParaRPr lang="en-US" dirty="0"/>
          </a:p>
        </p:txBody>
      </p:sp>
      <p:pic>
        <p:nvPicPr>
          <p:cNvPr id="6" name="Picture 5" descr="Doc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000" y="862925"/>
            <a:ext cx="2700000" cy="4916083"/>
          </a:xfrm>
          <a:prstGeom prst="rect">
            <a:avLst/>
          </a:prstGeom>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endParaRPr lang="en-US" dirty="0"/>
          </a:p>
        </p:txBody>
      </p:sp>
      <p:sp>
        <p:nvSpPr>
          <p:cNvPr id="6" name="Shape 123"/>
          <p:cNvSpPr txBox="1">
            <a:spLocks/>
          </p:cNvSpPr>
          <p:nvPr/>
        </p:nvSpPr>
        <p:spPr>
          <a:xfrm>
            <a:off x="301752" y="72055"/>
            <a:ext cx="8229600" cy="714330"/>
          </a:xfrm>
          <a:prstGeom prst="rect">
            <a:avLst/>
          </a:prstGeom>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 sz="4400" dirty="0" smtClean="0">
                <a:solidFill>
                  <a:schemeClr val="tx1"/>
                </a:solidFill>
                <a:latin typeface="Calibri" panose="020F0502020204030204" pitchFamily="34" charset="0"/>
              </a:rPr>
              <a:t>Price Sharing</a:t>
            </a:r>
            <a:endParaRPr lang="en" sz="4400" dirty="0">
              <a:solidFill>
                <a:schemeClr val="tx1"/>
              </a:solidFill>
              <a:latin typeface="Calibri" panose="020F0502020204030204" pitchFamily="34" charset="0"/>
            </a:endParaRPr>
          </a:p>
        </p:txBody>
      </p:sp>
      <p:pic>
        <p:nvPicPr>
          <p:cNvPr id="7" name="Picture 6" descr="Share pri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592" y="786384"/>
            <a:ext cx="2700000" cy="4956047"/>
          </a:xfrm>
          <a:prstGeom prst="rect">
            <a:avLst/>
          </a:prstGeom>
        </p:spPr>
      </p:pic>
      <p:pic>
        <p:nvPicPr>
          <p:cNvPr id="8" name="Picture 7" descr="Capture invo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024" y="786384"/>
            <a:ext cx="2700000" cy="4956048"/>
          </a:xfrm>
          <a:prstGeom prst="rect">
            <a:avLst/>
          </a:prstGeom>
        </p:spPr>
      </p:pic>
    </p:spTree>
    <p:extLst>
      <p:ext uri="{BB962C8B-B14F-4D97-AF65-F5344CB8AC3E}">
        <p14:creationId xmlns:p14="http://schemas.microsoft.com/office/powerpoint/2010/main" val="2027620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buNone/>
            </a:pPr>
            <a:r>
              <a:rPr lang="en"/>
              <a:t>Team Strengths &amp; Weaknesses </a:t>
            </a:r>
          </a:p>
        </p:txBody>
      </p:sp>
      <p:sp>
        <p:nvSpPr>
          <p:cNvPr id="38" name="Shape 38"/>
          <p:cNvSpPr txBox="1">
            <a:spLocks noGrp="1"/>
          </p:cNvSpPr>
          <p:nvPr>
            <p:ph type="body" idx="1"/>
          </p:nvPr>
        </p:nvSpPr>
        <p:spPr>
          <a:xfrm>
            <a:off x="457200" y="1648484"/>
            <a:ext cx="8229600" cy="4066499"/>
          </a:xfrm>
          <a:prstGeom prst="rect">
            <a:avLst/>
          </a:prstGeom>
        </p:spPr>
        <p:txBody>
          <a:bodyPr lIns="91425" tIns="91425" rIns="91425" bIns="91425" anchor="t" anchorCtr="0">
            <a:noAutofit/>
          </a:bodyPr>
          <a:lstStyle/>
          <a:p>
            <a:pPr lvl="0" rtl="0">
              <a:buNone/>
            </a:pPr>
            <a:r>
              <a:rPr lang="en" sz="2400" dirty="0"/>
              <a:t>Strengths</a:t>
            </a:r>
          </a:p>
          <a:p>
            <a:pPr marL="914400" lvl="0" indent="-317500" rtl="0">
              <a:buClr>
                <a:schemeClr val="dk1"/>
              </a:buClr>
              <a:buSzPct val="43750"/>
              <a:buFont typeface="Calibri"/>
              <a:buChar char="•"/>
            </a:pPr>
            <a:r>
              <a:rPr lang="en" sz="2400" dirty="0"/>
              <a:t>Operational: </a:t>
            </a:r>
            <a:r>
              <a:rPr lang="en" sz="2400" dirty="0" smtClean="0"/>
              <a:t>Coordination and Cohesiveness</a:t>
            </a:r>
          </a:p>
          <a:p>
            <a:pPr marL="1454150" lvl="1" indent="-457200">
              <a:buSzPct val="43750"/>
              <a:buFont typeface="Wingdings" panose="05000000000000000000" pitchFamily="2" charset="2"/>
              <a:buChar char="q"/>
            </a:pPr>
            <a:r>
              <a:rPr lang="en" sz="2400" dirty="0" smtClean="0"/>
              <a:t>On time delivery of all documents</a:t>
            </a:r>
            <a:endParaRPr lang="en" sz="2400" dirty="0"/>
          </a:p>
          <a:p>
            <a:pPr marL="914400" lvl="0" indent="-317500" rtl="0">
              <a:buClr>
                <a:schemeClr val="dk1"/>
              </a:buClr>
              <a:buSzPct val="43750"/>
              <a:buFont typeface="Calibri"/>
              <a:buChar char="•"/>
            </a:pPr>
            <a:r>
              <a:rPr lang="en" sz="2400" dirty="0"/>
              <a:t>Technical: Savvy to new technology</a:t>
            </a:r>
          </a:p>
          <a:p>
            <a:endParaRPr lang="en" sz="2400" dirty="0"/>
          </a:p>
          <a:p>
            <a:pPr lvl="0" rtl="0">
              <a:buNone/>
            </a:pPr>
            <a:r>
              <a:rPr lang="en" sz="2400" dirty="0"/>
              <a:t>Weaknesses</a:t>
            </a:r>
          </a:p>
          <a:p>
            <a:pPr marL="914400" lvl="0" indent="-317500" rtl="0">
              <a:buClr>
                <a:schemeClr val="dk1"/>
              </a:buClr>
              <a:buSzPct val="43750"/>
              <a:buFont typeface="Calibri"/>
              <a:buChar char="•"/>
            </a:pPr>
            <a:r>
              <a:rPr lang="en" sz="2400" dirty="0"/>
              <a:t>Operational: </a:t>
            </a:r>
            <a:r>
              <a:rPr lang="en" sz="2400" dirty="0" smtClean="0"/>
              <a:t>Schedules</a:t>
            </a:r>
          </a:p>
          <a:p>
            <a:pPr marL="1339850" lvl="1" indent="-342900">
              <a:buSzPct val="43750"/>
              <a:buFont typeface="Wingdings" panose="05000000000000000000" pitchFamily="2" charset="2"/>
              <a:buChar char="q"/>
            </a:pPr>
            <a:r>
              <a:rPr lang="en" sz="2000" dirty="0" smtClean="0"/>
              <a:t>Communicating over electronic media is difficult</a:t>
            </a:r>
            <a:endParaRPr lang="en" sz="2000" dirty="0"/>
          </a:p>
          <a:p>
            <a:pPr marL="914400" lvl="0" indent="-317500">
              <a:buClr>
                <a:schemeClr val="dk1"/>
              </a:buClr>
              <a:buSzPct val="43750"/>
              <a:buFont typeface="Calibri"/>
              <a:buChar char="•"/>
            </a:pPr>
            <a:r>
              <a:rPr lang="en" sz="2400" dirty="0"/>
              <a:t>Technical: </a:t>
            </a:r>
            <a:r>
              <a:rPr lang="en" sz="2400" dirty="0" smtClean="0"/>
              <a:t>Proprietary Software usage</a:t>
            </a:r>
            <a:endParaRPr lang="en" sz="2400" dirty="0"/>
          </a:p>
        </p:txBody>
      </p:sp>
      <p:sp>
        <p:nvSpPr>
          <p:cNvPr id="2" name="Slide Number Placeholder 1"/>
          <p:cNvSpPr>
            <a:spLocks noGrp="1"/>
          </p:cNvSpPr>
          <p:nvPr>
            <p:ph type="sldNum" idx="12"/>
          </p:nvPr>
        </p:nvSpPr>
        <p:spPr/>
        <p:txBody>
          <a:bodyPr/>
          <a:lstStyle/>
          <a:p>
            <a:r>
              <a:rPr lang="en-US" dirty="0" smtClean="0"/>
              <a:t>2</a:t>
            </a:r>
            <a:endParaRPr lang="en-US" dirty="0"/>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endParaRPr lang="en-US" dirty="0"/>
          </a:p>
        </p:txBody>
      </p:sp>
      <p:sp>
        <p:nvSpPr>
          <p:cNvPr id="3" name="Title 1"/>
          <p:cNvSpPr txBox="1">
            <a:spLocks/>
          </p:cNvSpPr>
          <p:nvPr/>
        </p:nvSpPr>
        <p:spPr>
          <a:xfrm>
            <a:off x="457200" y="274638"/>
            <a:ext cx="8229600" cy="7312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US" sz="4400" dirty="0" smtClean="0">
                <a:solidFill>
                  <a:schemeClr val="tx1"/>
                </a:solidFill>
                <a:latin typeface="Calibri" panose="020F0502020204030204" pitchFamily="34" charset="0"/>
              </a:rPr>
              <a:t>High-risk feature</a:t>
            </a:r>
            <a:endParaRPr lang="en-US" sz="4400" dirty="0">
              <a:solidFill>
                <a:schemeClr val="tx1"/>
              </a:solidFill>
              <a:latin typeface="Calibri" panose="020F0502020204030204" pitchFamily="34" charset="0"/>
            </a:endParaRPr>
          </a:p>
        </p:txBody>
      </p:sp>
      <p:sp>
        <p:nvSpPr>
          <p:cNvPr id="4" name="Content Placeholder 2"/>
          <p:cNvSpPr txBox="1">
            <a:spLocks/>
          </p:cNvSpPr>
          <p:nvPr/>
        </p:nvSpPr>
        <p:spPr>
          <a:xfrm>
            <a:off x="457200" y="1600200"/>
            <a:ext cx="8229600" cy="452596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1800" b="1" dirty="0" smtClean="0"/>
              <a:t>WC_3082</a:t>
            </a:r>
            <a:r>
              <a:rPr lang="en-US" sz="1800" dirty="0" smtClean="0"/>
              <a:t>: An individual consumer can capture an image and code an invoice for sharing</a:t>
            </a:r>
          </a:p>
          <a:p>
            <a:endParaRPr lang="en-US" sz="1800" dirty="0" smtClean="0"/>
          </a:p>
          <a:p>
            <a:r>
              <a:rPr lang="en-US" sz="1800" u="sng" dirty="0" smtClean="0"/>
              <a:t>We have 2 Candidates:</a:t>
            </a:r>
          </a:p>
          <a:p>
            <a:pPr marL="514350" indent="-514350">
              <a:buFontTx/>
              <a:buAutoNum type="arabicPeriod"/>
            </a:pPr>
            <a:r>
              <a:rPr lang="en-US" sz="1800" dirty="0" smtClean="0"/>
              <a:t>Tesseract OCR</a:t>
            </a:r>
          </a:p>
          <a:p>
            <a:pPr marL="514350" indent="-514350">
              <a:buFontTx/>
              <a:buAutoNum type="arabicPeriod"/>
            </a:pPr>
            <a:r>
              <a:rPr lang="en-US" sz="1800" dirty="0" smtClean="0"/>
              <a:t>Java OCR</a:t>
            </a:r>
          </a:p>
          <a:p>
            <a:pPr marL="514350" indent="-514350">
              <a:buFontTx/>
              <a:buAutoNum type="arabicPeriod"/>
            </a:pPr>
            <a:endParaRPr lang="en-US" sz="1800" dirty="0"/>
          </a:p>
          <a:p>
            <a:endParaRPr lang="en-US" sz="1800" dirty="0" smtClean="0"/>
          </a:p>
          <a:p>
            <a:r>
              <a:rPr lang="en-US" sz="1800" u="sng" dirty="0" smtClean="0"/>
              <a:t>Reasons for choosing Tesseract OCR:</a:t>
            </a:r>
          </a:p>
          <a:p>
            <a:r>
              <a:rPr lang="en-US" sz="1800" dirty="0" smtClean="0"/>
              <a:t>1.         Train Data already available.</a:t>
            </a:r>
          </a:p>
          <a:p>
            <a:r>
              <a:rPr lang="en-US" sz="1800" dirty="0" smtClean="0"/>
              <a:t>2.         Better community.</a:t>
            </a:r>
          </a:p>
          <a:p>
            <a:r>
              <a:rPr lang="en-US" dirty="0" smtClean="0"/>
              <a:t> </a:t>
            </a:r>
            <a:endParaRPr lang="en-US" dirty="0"/>
          </a:p>
        </p:txBody>
      </p:sp>
    </p:spTree>
    <p:extLst>
      <p:ext uri="{BB962C8B-B14F-4D97-AF65-F5344CB8AC3E}">
        <p14:creationId xmlns:p14="http://schemas.microsoft.com/office/powerpoint/2010/main" val="1216873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endParaRPr lang="en-US" dirty="0"/>
          </a:p>
        </p:txBody>
      </p:sp>
      <p:sp>
        <p:nvSpPr>
          <p:cNvPr id="3" name="Title 1"/>
          <p:cNvSpPr txBox="1">
            <a:spLocks/>
          </p:cNvSpPr>
          <p:nvPr/>
        </p:nvSpPr>
        <p:spPr>
          <a:xfrm>
            <a:off x="457200" y="274638"/>
            <a:ext cx="8229600" cy="704206"/>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US" sz="4400" dirty="0" smtClean="0">
                <a:solidFill>
                  <a:schemeClr val="tx1"/>
                </a:solidFill>
                <a:latin typeface="Calibri" panose="020F0502020204030204" pitchFamily="34" charset="0"/>
              </a:rPr>
              <a:t>Tesseract OCR</a:t>
            </a:r>
            <a:endParaRPr lang="en-US" sz="4400" dirty="0">
              <a:solidFill>
                <a:schemeClr val="tx1"/>
              </a:solidFill>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298440" y="1227295"/>
            <a:ext cx="2520000" cy="4480000"/>
          </a:xfrm>
          <a:prstGeom prst="rect">
            <a:avLst/>
          </a:prstGeom>
        </p:spPr>
      </p:pic>
      <p:pic>
        <p:nvPicPr>
          <p:cNvPr id="5" name="Picture 4"/>
          <p:cNvPicPr>
            <a:picLocks noChangeAspect="1"/>
          </p:cNvPicPr>
          <p:nvPr/>
        </p:nvPicPr>
        <p:blipFill>
          <a:blip r:embed="rId3"/>
          <a:stretch>
            <a:fillRect/>
          </a:stretch>
        </p:blipFill>
        <p:spPr>
          <a:xfrm>
            <a:off x="2944058" y="2286665"/>
            <a:ext cx="3092340" cy="2551603"/>
          </a:xfrm>
          <a:prstGeom prst="rect">
            <a:avLst/>
          </a:prstGeom>
        </p:spPr>
      </p:pic>
      <p:pic>
        <p:nvPicPr>
          <p:cNvPr id="6" name="Picture 5"/>
          <p:cNvPicPr>
            <a:picLocks noChangeAspect="1"/>
          </p:cNvPicPr>
          <p:nvPr/>
        </p:nvPicPr>
        <p:blipFill>
          <a:blip r:embed="rId4"/>
          <a:stretch>
            <a:fillRect/>
          </a:stretch>
        </p:blipFill>
        <p:spPr>
          <a:xfrm>
            <a:off x="6162016" y="1273014"/>
            <a:ext cx="2517378" cy="4434281"/>
          </a:xfrm>
          <a:prstGeom prst="rect">
            <a:avLst/>
          </a:prstGeom>
        </p:spPr>
      </p:pic>
    </p:spTree>
    <p:extLst>
      <p:ext uri="{BB962C8B-B14F-4D97-AF65-F5344CB8AC3E}">
        <p14:creationId xmlns:p14="http://schemas.microsoft.com/office/powerpoint/2010/main" val="38439789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48550" y="2327212"/>
            <a:ext cx="8229600" cy="1143000"/>
          </a:xfrm>
          <a:prstGeom prst="rect">
            <a:avLst/>
          </a:prstGeom>
        </p:spPr>
        <p:txBody>
          <a:bodyPr lIns="91425" tIns="91425" rIns="91425" bIns="91425" anchor="ctr" anchorCtr="0">
            <a:noAutofit/>
          </a:bodyPr>
          <a:lstStyle/>
          <a:p>
            <a:pPr lvl="0" rtl="0">
              <a:buNone/>
            </a:pPr>
            <a:r>
              <a:rPr lang="en">
                <a:solidFill>
                  <a:srgbClr val="FFFFCC"/>
                </a:solidFill>
              </a:rPr>
              <a:t>Demo</a:t>
            </a:r>
          </a:p>
        </p:txBody>
      </p:sp>
      <p:sp>
        <p:nvSpPr>
          <p:cNvPr id="2" name="Slide Number Placeholder 1"/>
          <p:cNvSpPr>
            <a:spLocks noGrp="1"/>
          </p:cNvSpPr>
          <p:nvPr>
            <p:ph type="sldNum" idx="12"/>
          </p:nvPr>
        </p:nvSpPr>
        <p:spPr/>
        <p:txBody>
          <a:bodyPr/>
          <a:lstStyle/>
          <a:p>
            <a:r>
              <a:rPr lang="en-US" dirty="0" smtClean="0"/>
              <a:t>16</a:t>
            </a:r>
            <a:endParaRPr lang="en-US" dirty="0"/>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685800" y="2130425"/>
            <a:ext cx="7772400" cy="1470000"/>
          </a:xfrm>
          <a:prstGeom prst="rect">
            <a:avLst/>
          </a:prstGeom>
        </p:spPr>
        <p:txBody>
          <a:bodyPr lIns="91425" tIns="91425" rIns="91425" bIns="91425" anchor="t" anchorCtr="0">
            <a:noAutofit/>
          </a:bodyPr>
          <a:lstStyle/>
          <a:p>
            <a:pPr>
              <a:buNone/>
            </a:pPr>
            <a:r>
              <a:rPr lang="en"/>
              <a:t>REQUIREMENTS</a:t>
            </a:r>
          </a:p>
        </p:txBody>
      </p:sp>
      <p:sp>
        <p:nvSpPr>
          <p:cNvPr id="135" name="Shape 135"/>
          <p:cNvSpPr txBox="1">
            <a:spLocks noGrp="1"/>
          </p:cNvSpPr>
          <p:nvPr>
            <p:ph type="subTitle" idx="1"/>
          </p:nvPr>
        </p:nvSpPr>
        <p:spPr>
          <a:xfrm>
            <a:off x="1371600" y="3886200"/>
            <a:ext cx="6400799" cy="1752600"/>
          </a:xfrm>
          <a:prstGeom prst="rect">
            <a:avLst/>
          </a:prstGeom>
        </p:spPr>
        <p:txBody>
          <a:bodyPr lIns="91425" tIns="91425" rIns="91425" bIns="91425" anchor="t" anchorCtr="0">
            <a:noAutofit/>
          </a:bodyPr>
          <a:lstStyle/>
          <a:p>
            <a:endParaRPr dirty="0"/>
          </a:p>
        </p:txBody>
      </p:sp>
      <p:sp>
        <p:nvSpPr>
          <p:cNvPr id="2" name="Slide Number Placeholder 1"/>
          <p:cNvSpPr>
            <a:spLocks noGrp="1"/>
          </p:cNvSpPr>
          <p:nvPr>
            <p:ph type="sldNum" idx="12"/>
          </p:nvPr>
        </p:nvSpPr>
        <p:spPr/>
        <p:txBody>
          <a:bodyPr/>
          <a:lstStyle/>
          <a:p>
            <a:r>
              <a:rPr lang="en-US" dirty="0" smtClean="0"/>
              <a:t>17</a:t>
            </a:r>
            <a:endParaRPr lang="en-US" dirty="0"/>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endParaRPr lang="en-US" dirty="0"/>
          </a:p>
        </p:txBody>
      </p:sp>
      <p:pic>
        <p:nvPicPr>
          <p:cNvPr id="5" name="Picture 4"/>
          <p:cNvPicPr>
            <a:picLocks noChangeAspect="1"/>
          </p:cNvPicPr>
          <p:nvPr/>
        </p:nvPicPr>
        <p:blipFill rotWithShape="1">
          <a:blip r:embed="rId2"/>
          <a:srcRect l="34550" t="13822" r="50900" b="64578"/>
          <a:stretch/>
        </p:blipFill>
        <p:spPr>
          <a:xfrm>
            <a:off x="2203705" y="899706"/>
            <a:ext cx="4813794" cy="4019766"/>
          </a:xfrm>
          <a:prstGeom prst="rect">
            <a:avLst/>
          </a:prstGeom>
        </p:spPr>
      </p:pic>
    </p:spTree>
    <p:extLst>
      <p:ext uri="{BB962C8B-B14F-4D97-AF65-F5344CB8AC3E}">
        <p14:creationId xmlns:p14="http://schemas.microsoft.com/office/powerpoint/2010/main" val="170015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128017"/>
            <a:ext cx="8229600" cy="713232"/>
          </a:xfrm>
          <a:prstGeom prst="rect">
            <a:avLst/>
          </a:prstGeom>
        </p:spPr>
        <p:txBody>
          <a:bodyPr lIns="91425" tIns="91425" rIns="91425" bIns="91425" anchor="ctr" anchorCtr="0">
            <a:noAutofit/>
          </a:bodyPr>
          <a:lstStyle/>
          <a:p>
            <a:pPr>
              <a:buNone/>
            </a:pPr>
            <a:r>
              <a:rPr lang="en" dirty="0"/>
              <a:t>Agreed Win </a:t>
            </a:r>
            <a:r>
              <a:rPr lang="en" dirty="0" smtClean="0"/>
              <a:t>Condition:General</a:t>
            </a:r>
            <a:endParaRPr lang="en" dirty="0"/>
          </a:p>
        </p:txBody>
      </p:sp>
      <p:sp>
        <p:nvSpPr>
          <p:cNvPr id="2" name="Slide Number Placeholder 1"/>
          <p:cNvSpPr>
            <a:spLocks noGrp="1"/>
          </p:cNvSpPr>
          <p:nvPr>
            <p:ph type="sldNum" idx="12"/>
          </p:nvPr>
        </p:nvSpPr>
        <p:spPr/>
        <p:txBody>
          <a:bodyPr/>
          <a:lstStyle/>
          <a:p>
            <a:r>
              <a:rPr lang="en-US" dirty="0" smtClean="0"/>
              <a:t>18</a:t>
            </a:r>
            <a:endParaRPr lang="en-US" dirty="0"/>
          </a:p>
        </p:txBody>
      </p:sp>
      <p:sp>
        <p:nvSpPr>
          <p:cNvPr id="6" name="Content Placeholder 2"/>
          <p:cNvSpPr>
            <a:spLocks noGrp="1"/>
          </p:cNvSpPr>
          <p:nvPr>
            <p:ph type="body" idx="1"/>
          </p:nvPr>
        </p:nvSpPr>
        <p:spPr>
          <a:xfrm>
            <a:off x="365760" y="932688"/>
            <a:ext cx="8229600" cy="4718304"/>
          </a:xfrm>
        </p:spPr>
        <p:txBody>
          <a:bodyPr/>
          <a:lstStyle/>
          <a:p>
            <a:r>
              <a:rPr lang="en-US" sz="2500" dirty="0" smtClean="0"/>
              <a:t>System should be able to support at least 1000 simultaneous users.</a:t>
            </a:r>
          </a:p>
          <a:p>
            <a:r>
              <a:rPr lang="en-US" sz="2500" dirty="0" smtClean="0"/>
              <a:t>System should run on iPhone, Android, and Windows phone.</a:t>
            </a:r>
          </a:p>
          <a:p>
            <a:r>
              <a:rPr lang="en-US" sz="2500" dirty="0" smtClean="0"/>
              <a:t>System should be accurate within a 5 mile radius at a 90% confidence interval.</a:t>
            </a:r>
          </a:p>
          <a:p>
            <a:r>
              <a:rPr lang="en-US" sz="2500" dirty="0" smtClean="0"/>
              <a:t>System must be appealing to the target consumer (80% female).</a:t>
            </a:r>
          </a:p>
          <a:p>
            <a:r>
              <a:rPr lang="en-US" sz="2500" dirty="0" smtClean="0"/>
              <a:t>The system must be easy to use and intuitive by all users.</a:t>
            </a:r>
          </a:p>
          <a:p>
            <a:r>
              <a:rPr lang="en-US" sz="2500" dirty="0"/>
              <a:t>The system shall integrates with the existing database at Cash Doc.</a:t>
            </a:r>
          </a:p>
          <a:p>
            <a:endParaRPr lang="en-US" sz="2500" dirty="0"/>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274637"/>
            <a:ext cx="8229600" cy="740347"/>
          </a:xfrm>
          <a:prstGeom prst="rect">
            <a:avLst/>
          </a:prstGeom>
        </p:spPr>
        <p:txBody>
          <a:bodyPr lIns="91425" tIns="91425" rIns="91425" bIns="91425" anchor="ctr" anchorCtr="0">
            <a:noAutofit/>
          </a:bodyPr>
          <a:lstStyle/>
          <a:p>
            <a:pPr>
              <a:buNone/>
            </a:pPr>
            <a:r>
              <a:rPr lang="en" dirty="0"/>
              <a:t>Agreed Win </a:t>
            </a:r>
            <a:r>
              <a:rPr lang="en" dirty="0" smtClean="0"/>
              <a:t>Condition: User</a:t>
            </a:r>
            <a:endParaRPr lang="en" dirty="0"/>
          </a:p>
        </p:txBody>
      </p:sp>
      <p:sp>
        <p:nvSpPr>
          <p:cNvPr id="147" name="Shape 147"/>
          <p:cNvSpPr txBox="1">
            <a:spLocks noGrp="1"/>
          </p:cNvSpPr>
          <p:nvPr>
            <p:ph type="body" idx="1"/>
          </p:nvPr>
        </p:nvSpPr>
        <p:spPr>
          <a:xfrm>
            <a:off x="457200" y="1014984"/>
            <a:ext cx="8229600" cy="4699999"/>
          </a:xfrm>
          <a:prstGeom prst="rect">
            <a:avLst/>
          </a:prstGeom>
        </p:spPr>
        <p:txBody>
          <a:bodyPr lIns="91425" tIns="91425" rIns="91425" bIns="91425" anchor="t" anchorCtr="0">
            <a:noAutofit/>
          </a:bodyPr>
          <a:lstStyle/>
          <a:p>
            <a:endParaRPr lang="en" sz="2100" dirty="0"/>
          </a:p>
          <a:p>
            <a:endParaRPr lang="en" sz="2100" dirty="0"/>
          </a:p>
          <a:p>
            <a:endParaRPr lang="en" sz="2100" dirty="0"/>
          </a:p>
          <a:p>
            <a:endParaRPr lang="en" sz="2100" dirty="0"/>
          </a:p>
          <a:p>
            <a:endParaRPr lang="en" sz="2100" dirty="0"/>
          </a:p>
          <a:p>
            <a:endParaRPr lang="en" sz="2100" dirty="0"/>
          </a:p>
        </p:txBody>
      </p:sp>
      <p:sp>
        <p:nvSpPr>
          <p:cNvPr id="2" name="Slide Number Placeholder 1"/>
          <p:cNvSpPr>
            <a:spLocks noGrp="1"/>
          </p:cNvSpPr>
          <p:nvPr>
            <p:ph type="sldNum" idx="12"/>
          </p:nvPr>
        </p:nvSpPr>
        <p:spPr/>
        <p:txBody>
          <a:bodyPr/>
          <a:lstStyle/>
          <a:p>
            <a:r>
              <a:rPr lang="en-US" dirty="0" smtClean="0"/>
              <a:t>19</a:t>
            </a:r>
            <a:endParaRPr lang="en-US" dirty="0"/>
          </a:p>
        </p:txBody>
      </p:sp>
      <p:sp>
        <p:nvSpPr>
          <p:cNvPr id="5" name="Content Placeholder 2"/>
          <p:cNvSpPr txBox="1">
            <a:spLocks/>
          </p:cNvSpPr>
          <p:nvPr/>
        </p:nvSpPr>
        <p:spPr>
          <a:xfrm>
            <a:off x="164593" y="955539"/>
            <a:ext cx="8522207" cy="4818888"/>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rtl val="0"/>
              </a:defRPr>
            </a:lvl1pPr>
            <a:lvl2pPr marL="742950" marR="0" indent="-107950" algn="l" rtl="0">
              <a:lnSpc>
                <a:spcPct val="100000"/>
              </a:lnSpc>
              <a:spcBef>
                <a:spcPts val="560"/>
              </a:spcBef>
              <a:spcAft>
                <a:spcPts val="0"/>
              </a:spcAft>
              <a:buClr>
                <a:schemeClr val="dk1"/>
              </a:buClr>
              <a:buFont typeface="Calibri"/>
              <a:buChar char="–"/>
              <a:defRPr sz="2800" b="0" i="0" u="none" strike="noStrike" cap="none" baseline="0">
                <a:solidFill>
                  <a:schemeClr val="dk1"/>
                </a:solidFill>
                <a:latin typeface="Calibri"/>
                <a:ea typeface="Calibri"/>
                <a:cs typeface="Calibri"/>
                <a:sym typeface="Calibri"/>
                <a:rtl val="0"/>
              </a:defRPr>
            </a:lvl2pPr>
            <a:lvl3pPr marL="1143000" marR="0" indent="-76200" algn="l" rtl="0">
              <a:lnSpc>
                <a:spcPct val="100000"/>
              </a:lnSpc>
              <a:spcBef>
                <a:spcPts val="480"/>
              </a:spcBef>
              <a:spcAft>
                <a:spcPts val="0"/>
              </a:spcAft>
              <a:buClr>
                <a:schemeClr val="dk1"/>
              </a:buClr>
              <a:buFont typeface="Calibri"/>
              <a:buChar char="•"/>
              <a:defRPr sz="2400" b="0" i="0" u="none" strike="noStrike" cap="none" baseline="0">
                <a:solidFill>
                  <a:schemeClr val="dk1"/>
                </a:solidFill>
                <a:latin typeface="Calibri"/>
                <a:ea typeface="Calibri"/>
                <a:cs typeface="Calibri"/>
                <a:sym typeface="Calibri"/>
                <a:rtl val="0"/>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9pPr>
          </a:lstStyle>
          <a:p>
            <a:r>
              <a:rPr lang="en-US" sz="2500" dirty="0"/>
              <a:t>An industry consumer can manually enter price information for sharing</a:t>
            </a:r>
            <a:r>
              <a:rPr lang="en-US" sz="2500" dirty="0" smtClean="0"/>
              <a:t>.</a:t>
            </a:r>
          </a:p>
          <a:p>
            <a:r>
              <a:rPr lang="en-US" sz="2500" dirty="0" smtClean="0"/>
              <a:t>As a consumer I can compare healthcare prices.</a:t>
            </a:r>
          </a:p>
          <a:p>
            <a:r>
              <a:rPr lang="en-US" sz="2500" dirty="0" smtClean="0"/>
              <a:t>As a consumer I can create a review of a provider.</a:t>
            </a:r>
          </a:p>
          <a:p>
            <a:r>
              <a:rPr lang="en-US" sz="2500" i="1" dirty="0" smtClean="0"/>
              <a:t>As a consumer I can create a private network and join existing networks.</a:t>
            </a:r>
          </a:p>
          <a:p>
            <a:r>
              <a:rPr lang="en-US" sz="2500" dirty="0" smtClean="0"/>
              <a:t>As a consumer I can access my existing account by user ID and password, I can view my existing dashboard.</a:t>
            </a:r>
          </a:p>
          <a:p>
            <a:r>
              <a:rPr lang="en-US" sz="2500" dirty="0" smtClean="0"/>
              <a:t>As a consumer I can register as a user.</a:t>
            </a:r>
          </a:p>
          <a:p>
            <a:r>
              <a:rPr lang="en-US" sz="2500" dirty="0" smtClean="0"/>
              <a:t>A consumer can search for healthcare pricing, provider by location, price, code, specialty.</a:t>
            </a:r>
          </a:p>
          <a:p>
            <a:endParaRPr lang="en-US" sz="2500" dirty="0"/>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57200" y="330512"/>
            <a:ext cx="8229600" cy="750614"/>
          </a:xfrm>
          <a:prstGeom prst="rect">
            <a:avLst/>
          </a:prstGeom>
        </p:spPr>
        <p:txBody>
          <a:bodyPr lIns="91425" tIns="91425" rIns="91425" bIns="91425" anchor="ctr" anchorCtr="0">
            <a:noAutofit/>
          </a:bodyPr>
          <a:lstStyle/>
          <a:p>
            <a:pPr>
              <a:buNone/>
            </a:pPr>
            <a:r>
              <a:rPr lang="en" dirty="0"/>
              <a:t>Agreed Win </a:t>
            </a:r>
            <a:r>
              <a:rPr lang="en" dirty="0" smtClean="0"/>
              <a:t>Conditions: User</a:t>
            </a:r>
            <a:endParaRPr lang="en" dirty="0"/>
          </a:p>
        </p:txBody>
      </p:sp>
      <p:sp>
        <p:nvSpPr>
          <p:cNvPr id="153" name="Shape 153"/>
          <p:cNvSpPr txBox="1">
            <a:spLocks noGrp="1"/>
          </p:cNvSpPr>
          <p:nvPr>
            <p:ph type="body" idx="1"/>
          </p:nvPr>
        </p:nvSpPr>
        <p:spPr>
          <a:xfrm>
            <a:off x="457200" y="1648484"/>
            <a:ext cx="8229600" cy="4066499"/>
          </a:xfrm>
          <a:prstGeom prst="rect">
            <a:avLst/>
          </a:prstGeom>
        </p:spPr>
        <p:txBody>
          <a:bodyPr lIns="91425" tIns="91425" rIns="91425" bIns="91425" anchor="t" anchorCtr="0">
            <a:noAutofit/>
          </a:bodyPr>
          <a:lstStyle/>
          <a:p>
            <a:endParaRPr lang="en" sz="2100" dirty="0"/>
          </a:p>
          <a:p>
            <a:endParaRPr lang="en" sz="2100" dirty="0"/>
          </a:p>
          <a:p>
            <a:endParaRPr lang="en" sz="2100" dirty="0"/>
          </a:p>
          <a:p>
            <a:endParaRPr lang="en" sz="2100" dirty="0"/>
          </a:p>
          <a:p>
            <a:endParaRPr lang="en" sz="2100" dirty="0"/>
          </a:p>
        </p:txBody>
      </p:sp>
      <p:sp>
        <p:nvSpPr>
          <p:cNvPr id="2" name="Slide Number Placeholder 1"/>
          <p:cNvSpPr>
            <a:spLocks noGrp="1"/>
          </p:cNvSpPr>
          <p:nvPr>
            <p:ph type="sldNum" idx="12"/>
          </p:nvPr>
        </p:nvSpPr>
        <p:spPr/>
        <p:txBody>
          <a:bodyPr/>
          <a:lstStyle/>
          <a:p>
            <a:r>
              <a:rPr lang="en-US" dirty="0" smtClean="0"/>
              <a:t>20</a:t>
            </a:r>
            <a:endParaRPr lang="en-US" dirty="0"/>
          </a:p>
        </p:txBody>
      </p:sp>
      <p:sp>
        <p:nvSpPr>
          <p:cNvPr id="5" name="Content Placeholder 2"/>
          <p:cNvSpPr txBox="1">
            <a:spLocks/>
          </p:cNvSpPr>
          <p:nvPr/>
        </p:nvSpPr>
        <p:spPr>
          <a:xfrm>
            <a:off x="118872" y="1060687"/>
            <a:ext cx="8904294" cy="465429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rtl val="0"/>
              </a:defRPr>
            </a:lvl1pPr>
            <a:lvl2pPr marL="742950" marR="0" indent="-107950" algn="l" rtl="0">
              <a:lnSpc>
                <a:spcPct val="100000"/>
              </a:lnSpc>
              <a:spcBef>
                <a:spcPts val="560"/>
              </a:spcBef>
              <a:spcAft>
                <a:spcPts val="0"/>
              </a:spcAft>
              <a:buClr>
                <a:schemeClr val="dk1"/>
              </a:buClr>
              <a:buFont typeface="Calibri"/>
              <a:buChar char="–"/>
              <a:defRPr sz="2800" b="0" i="0" u="none" strike="noStrike" cap="none" baseline="0">
                <a:solidFill>
                  <a:schemeClr val="dk1"/>
                </a:solidFill>
                <a:latin typeface="Calibri"/>
                <a:ea typeface="Calibri"/>
                <a:cs typeface="Calibri"/>
                <a:sym typeface="Calibri"/>
                <a:rtl val="0"/>
              </a:defRPr>
            </a:lvl2pPr>
            <a:lvl3pPr marL="1143000" marR="0" indent="-76200" algn="l" rtl="0">
              <a:lnSpc>
                <a:spcPct val="100000"/>
              </a:lnSpc>
              <a:spcBef>
                <a:spcPts val="480"/>
              </a:spcBef>
              <a:spcAft>
                <a:spcPts val="0"/>
              </a:spcAft>
              <a:buClr>
                <a:schemeClr val="dk1"/>
              </a:buClr>
              <a:buFont typeface="Calibri"/>
              <a:buChar char="•"/>
              <a:defRPr sz="2400" b="0" i="0" u="none" strike="noStrike" cap="none" baseline="0">
                <a:solidFill>
                  <a:schemeClr val="dk1"/>
                </a:solidFill>
                <a:latin typeface="Calibri"/>
                <a:ea typeface="Calibri"/>
                <a:cs typeface="Calibri"/>
                <a:sym typeface="Calibri"/>
                <a:rtl val="0"/>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9pPr>
          </a:lstStyle>
          <a:p>
            <a:r>
              <a:rPr lang="en-US" sz="2500" dirty="0" smtClean="0"/>
              <a:t>As a user, I am able to create a health profile that will attach profile specific offers from providers. </a:t>
            </a:r>
          </a:p>
          <a:p>
            <a:r>
              <a:rPr lang="en-US" sz="2500" dirty="0" smtClean="0"/>
              <a:t>As a user I gain access to features when I share health care pricing.</a:t>
            </a:r>
          </a:p>
          <a:p>
            <a:r>
              <a:rPr lang="en-US" sz="2500" dirty="0" smtClean="0"/>
              <a:t>As a user I can subscribe to notifications so that I have access to relevant up-to-date information.</a:t>
            </a:r>
          </a:p>
          <a:p>
            <a:r>
              <a:rPr lang="en-US" sz="2500" dirty="0"/>
              <a:t>As a user I can filter notifications I Want to receive relating to the location, price, code, specialty, and provider.</a:t>
            </a:r>
          </a:p>
          <a:p>
            <a:r>
              <a:rPr lang="en-US" sz="2500" dirty="0"/>
              <a:t>As a user I can find my current location so that I can access relevant providers in and around area (some mile radius).</a:t>
            </a:r>
          </a:p>
          <a:p>
            <a:r>
              <a:rPr lang="en-US" sz="2500" dirty="0"/>
              <a:t>As a consumer I can rate a provider.</a:t>
            </a:r>
          </a:p>
          <a:p>
            <a:endParaRPr lang="en-US" sz="2500" dirty="0" smtClean="0"/>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Agreed Win Conditions: Providers</a:t>
            </a:r>
            <a:endParaRPr lang="en-US" dirty="0"/>
          </a:p>
        </p:txBody>
      </p:sp>
      <p:sp>
        <p:nvSpPr>
          <p:cNvPr id="5" name="Text Placeholder 4"/>
          <p:cNvSpPr>
            <a:spLocks noGrp="1"/>
          </p:cNvSpPr>
          <p:nvPr>
            <p:ph type="body" idx="1"/>
          </p:nvPr>
        </p:nvSpPr>
        <p:spPr/>
        <p:txBody>
          <a:bodyPr/>
          <a:lstStyle/>
          <a:p>
            <a:r>
              <a:rPr lang="en-US" sz="2500" dirty="0"/>
              <a:t>As a provider I can share pricing, offerings, and other content so that I can drive traffic and increase sales</a:t>
            </a:r>
            <a:r>
              <a:rPr lang="en-US" sz="2500" dirty="0" smtClean="0"/>
              <a:t>.</a:t>
            </a:r>
          </a:p>
          <a:p>
            <a:r>
              <a:rPr lang="en-US" sz="2500" dirty="0"/>
              <a:t>As a provider I am able to push content to users that is unique to their personal profile</a:t>
            </a:r>
            <a:r>
              <a:rPr lang="en-US" sz="2500" dirty="0" smtClean="0"/>
              <a:t>.</a:t>
            </a:r>
          </a:p>
          <a:p>
            <a:r>
              <a:rPr lang="en-US" sz="2500" dirty="0"/>
              <a:t>As a provider I can send offerings to users that are connected to my network so that I drive volume and increase sales</a:t>
            </a:r>
            <a:r>
              <a:rPr lang="en-US" sz="2500" dirty="0" smtClean="0"/>
              <a:t>.</a:t>
            </a:r>
          </a:p>
          <a:p>
            <a:endParaRPr lang="en-US" i="1" dirty="0"/>
          </a:p>
          <a:p>
            <a:endParaRPr lang="en-US" dirty="0"/>
          </a:p>
          <a:p>
            <a:endParaRPr lang="en-US" dirty="0" smtClean="0"/>
          </a:p>
          <a:p>
            <a:endParaRPr lang="en-US" dirty="0"/>
          </a:p>
          <a:p>
            <a:endParaRPr lang="en-US" dirty="0"/>
          </a:p>
        </p:txBody>
      </p:sp>
      <p:sp>
        <p:nvSpPr>
          <p:cNvPr id="2" name="Slide Number Placeholder 1"/>
          <p:cNvSpPr>
            <a:spLocks noGrp="1"/>
          </p:cNvSpPr>
          <p:nvPr>
            <p:ph type="sldNum" idx="12"/>
          </p:nvPr>
        </p:nvSpPr>
        <p:spPr/>
        <p:txBody>
          <a:bodyPr/>
          <a:lstStyle/>
          <a:p>
            <a:r>
              <a:rPr lang="en-US" dirty="0" smtClean="0"/>
              <a:t>22</a:t>
            </a:r>
            <a:endParaRPr lang="en-US" dirty="0"/>
          </a:p>
        </p:txBody>
      </p:sp>
    </p:spTree>
    <p:extLst>
      <p:ext uri="{BB962C8B-B14F-4D97-AF65-F5344CB8AC3E}">
        <p14:creationId xmlns:p14="http://schemas.microsoft.com/office/powerpoint/2010/main" val="2570028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Agreed Win Conditions</a:t>
            </a:r>
            <a:r>
              <a:rPr lang="en-US" dirty="0" smtClean="0"/>
              <a:t>: Corporations</a:t>
            </a:r>
            <a:endParaRPr lang="en-US" dirty="0"/>
          </a:p>
        </p:txBody>
      </p:sp>
      <p:sp>
        <p:nvSpPr>
          <p:cNvPr id="4" name="Text Placeholder 3"/>
          <p:cNvSpPr>
            <a:spLocks noGrp="1"/>
          </p:cNvSpPr>
          <p:nvPr>
            <p:ph type="body" idx="1"/>
          </p:nvPr>
        </p:nvSpPr>
        <p:spPr/>
        <p:txBody>
          <a:bodyPr/>
          <a:lstStyle/>
          <a:p>
            <a:r>
              <a:rPr lang="en-US" sz="2500" dirty="0"/>
              <a:t>As a corporation I can see my employees and the prices they've shared so that can encourage participation.</a:t>
            </a:r>
          </a:p>
          <a:p>
            <a:endParaRPr lang="en-US" dirty="0"/>
          </a:p>
        </p:txBody>
      </p:sp>
      <p:sp>
        <p:nvSpPr>
          <p:cNvPr id="2" name="Slide Number Placeholder 1"/>
          <p:cNvSpPr>
            <a:spLocks noGrp="1"/>
          </p:cNvSpPr>
          <p:nvPr>
            <p:ph type="sldNum" idx="12"/>
          </p:nvPr>
        </p:nvSpPr>
        <p:spPr/>
        <p:txBody>
          <a:bodyPr/>
          <a:lstStyle/>
          <a:p>
            <a:endParaRPr lang="en-US" dirty="0"/>
          </a:p>
        </p:txBody>
      </p:sp>
    </p:spTree>
    <p:extLst>
      <p:ext uri="{BB962C8B-B14F-4D97-AF65-F5344CB8AC3E}">
        <p14:creationId xmlns:p14="http://schemas.microsoft.com/office/powerpoint/2010/main" val="19717250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685800" y="2130425"/>
            <a:ext cx="7772400" cy="1470000"/>
          </a:xfrm>
          <a:prstGeom prst="rect">
            <a:avLst/>
          </a:prstGeom>
          <a:noFill/>
          <a:ln>
            <a:noFill/>
          </a:ln>
        </p:spPr>
        <p:txBody>
          <a:bodyPr lIns="91425" tIns="45700" rIns="91425" bIns="45700" anchor="t" anchorCtr="0">
            <a:noAutofit/>
          </a:bodyPr>
          <a:lstStyle/>
          <a:p>
            <a:pPr lvl="0" rtl="0">
              <a:buNone/>
            </a:pPr>
            <a:r>
              <a:rPr lang="en">
                <a:solidFill>
                  <a:srgbClr val="FFFFCC"/>
                </a:solidFill>
              </a:rPr>
              <a:t>Operational Concept Description </a:t>
            </a:r>
          </a:p>
        </p:txBody>
      </p:sp>
      <p:sp>
        <p:nvSpPr>
          <p:cNvPr id="44" name="Shape 44"/>
          <p:cNvSpPr txBox="1">
            <a:spLocks noGrp="1"/>
          </p:cNvSpPr>
          <p:nvPr>
            <p:ph type="subTitle" idx="1"/>
          </p:nvPr>
        </p:nvSpPr>
        <p:spPr>
          <a:xfrm>
            <a:off x="1371600" y="3886200"/>
            <a:ext cx="6400799" cy="1752600"/>
          </a:xfrm>
          <a:prstGeom prst="rect">
            <a:avLst/>
          </a:prstGeom>
          <a:noFill/>
          <a:ln>
            <a:noFill/>
          </a:ln>
        </p:spPr>
        <p:txBody>
          <a:bodyPr lIns="91425" tIns="45700" rIns="91425" bIns="45700" anchor="t" anchorCtr="0">
            <a:noAutofit/>
          </a:bodyPr>
          <a:lstStyle/>
          <a:p>
            <a:endParaRPr dirty="0"/>
          </a:p>
        </p:txBody>
      </p:sp>
      <p:sp>
        <p:nvSpPr>
          <p:cNvPr id="45" name="Shape 45"/>
          <p:cNvSpPr txBox="1">
            <a:spLocks noGrp="1"/>
          </p:cNvSpPr>
          <p:nvPr>
            <p:ph type="sldNum" idx="12"/>
          </p:nvPr>
        </p:nvSpPr>
        <p:spPr>
          <a:xfrm>
            <a:off x="6571915" y="6051048"/>
            <a:ext cx="2133599" cy="365099"/>
          </a:xfrm>
          <a:prstGeom prst="rect">
            <a:avLst/>
          </a:prstGeom>
          <a:noFill/>
          <a:ln>
            <a:noFill/>
          </a:ln>
        </p:spPr>
        <p:txBody>
          <a:bodyPr lIns="91425" tIns="45700" rIns="91425" bIns="45700" anchor="t" anchorCtr="0">
            <a:noAutofit/>
          </a:bodyPr>
          <a:lstStyle/>
          <a:p>
            <a:pPr marL="0" marR="0" lvl="0" indent="0" algn="r" rtl="0">
              <a:buSzPct val="25000"/>
              <a:buNone/>
            </a:pPr>
            <a:r>
              <a:rPr lang="en-US" sz="1600" b="0" i="0" u="none" strike="noStrike" cap="none" baseline="0" dirty="0" smtClean="0">
                <a:solidFill>
                  <a:schemeClr val="lt1"/>
                </a:solidFill>
                <a:latin typeface="Calibri"/>
                <a:ea typeface="Calibri"/>
                <a:cs typeface="Calibri"/>
                <a:sym typeface="Calibri"/>
              </a:rPr>
              <a:t>3</a:t>
            </a:r>
            <a:endParaRPr lang="en" sz="1600" b="0" i="0" u="none" strike="noStrike" cap="none" baseline="0" dirty="0">
              <a:solidFill>
                <a:schemeClr val="lt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3"/>
        <p:cNvGrpSpPr/>
        <p:nvPr/>
      </p:nvGrpSpPr>
      <p:grpSpPr>
        <a:xfrm>
          <a:off x="0" y="0"/>
          <a:ext cx="0" cy="0"/>
          <a:chOff x="0" y="0"/>
          <a:chExt cx="0" cy="0"/>
        </a:xfrm>
      </p:grpSpPr>
      <p:sp>
        <p:nvSpPr>
          <p:cNvPr id="164" name="Shape 164"/>
          <p:cNvSpPr txBox="1">
            <a:spLocks noGrp="1"/>
          </p:cNvSpPr>
          <p:nvPr>
            <p:ph type="ctrTitle"/>
          </p:nvPr>
        </p:nvSpPr>
        <p:spPr>
          <a:xfrm>
            <a:off x="685800" y="2130425"/>
            <a:ext cx="7772400" cy="1470000"/>
          </a:xfrm>
          <a:prstGeom prst="rect">
            <a:avLst/>
          </a:prstGeom>
          <a:noFill/>
          <a:ln>
            <a:noFill/>
          </a:ln>
        </p:spPr>
        <p:txBody>
          <a:bodyPr lIns="91425" tIns="45700" rIns="91425" bIns="45700" anchor="t" anchorCtr="0">
            <a:noAutofit/>
          </a:bodyPr>
          <a:lstStyle/>
          <a:p>
            <a:pPr lvl="0" rtl="0">
              <a:buClr>
                <a:srgbClr val="000000"/>
              </a:buClr>
              <a:buSzPct val="25000"/>
              <a:buFont typeface="Arial"/>
              <a:buNone/>
            </a:pPr>
            <a:r>
              <a:rPr lang="en">
                <a:solidFill>
                  <a:srgbClr val="FFFFCC"/>
                </a:solidFill>
              </a:rPr>
              <a:t>System and Software Architecture Description</a:t>
            </a:r>
          </a:p>
          <a:p>
            <a:endParaRPr lang="en">
              <a:solidFill>
                <a:srgbClr val="FFFFCC"/>
              </a:solidFill>
            </a:endParaRPr>
          </a:p>
        </p:txBody>
      </p:sp>
      <p:sp>
        <p:nvSpPr>
          <p:cNvPr id="165" name="Shape 165"/>
          <p:cNvSpPr txBox="1">
            <a:spLocks noGrp="1"/>
          </p:cNvSpPr>
          <p:nvPr>
            <p:ph type="sldNum" idx="12"/>
          </p:nvPr>
        </p:nvSpPr>
        <p:spPr>
          <a:xfrm>
            <a:off x="6571915" y="6051048"/>
            <a:ext cx="2133599" cy="365099"/>
          </a:xfrm>
          <a:prstGeom prst="rect">
            <a:avLst/>
          </a:prstGeom>
          <a:noFill/>
          <a:ln>
            <a:noFill/>
          </a:ln>
        </p:spPr>
        <p:txBody>
          <a:bodyPr lIns="91425" tIns="45700" rIns="91425" bIns="45700" anchor="t" anchorCtr="0">
            <a:noAutofit/>
          </a:bodyPr>
          <a:lstStyle/>
          <a:p>
            <a:r>
              <a:rPr lang="en-US" dirty="0" smtClean="0"/>
              <a:t>22</a:t>
            </a:r>
            <a:endParaRPr dirty="0"/>
          </a:p>
        </p:txBody>
      </p:sp>
      <p:sp>
        <p:nvSpPr>
          <p:cNvPr id="166" name="Shape 166"/>
          <p:cNvSpPr txBox="1"/>
          <p:nvPr/>
        </p:nvSpPr>
        <p:spPr>
          <a:xfrm>
            <a:off x="7208150" y="3187525"/>
            <a:ext cx="3657600" cy="457200"/>
          </a:xfrm>
          <a:prstGeom prst="rect">
            <a:avLst/>
          </a:prstGeom>
        </p:spPr>
        <p:txBody>
          <a:bodyPr lIns="91425" tIns="91425" rIns="91425" bIns="91425" anchor="t" anchorCtr="0">
            <a:noAutofit/>
          </a:bodyPr>
          <a:lstStyle/>
          <a:p>
            <a:endParaRPr dirty="0"/>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buNone/>
            </a:pPr>
            <a:r>
              <a:rPr lang="en"/>
              <a:t>System Context Diagram</a:t>
            </a:r>
          </a:p>
        </p:txBody>
      </p:sp>
      <p:sp>
        <p:nvSpPr>
          <p:cNvPr id="191" name="Shape 191"/>
          <p:cNvSpPr txBox="1">
            <a:spLocks noGrp="1"/>
          </p:cNvSpPr>
          <p:nvPr>
            <p:ph type="body" idx="1"/>
          </p:nvPr>
        </p:nvSpPr>
        <p:spPr>
          <a:xfrm>
            <a:off x="457200" y="1648484"/>
            <a:ext cx="8229600" cy="4066499"/>
          </a:xfrm>
          <a:prstGeom prst="rect">
            <a:avLst/>
          </a:prstGeom>
        </p:spPr>
        <p:txBody>
          <a:bodyPr lIns="91425" tIns="91425" rIns="91425" bIns="91425" anchor="t" anchorCtr="0">
            <a:noAutofit/>
          </a:bodyPr>
          <a:lstStyle/>
          <a:p>
            <a:endParaRPr dirty="0"/>
          </a:p>
        </p:txBody>
      </p:sp>
      <p:sp>
        <p:nvSpPr>
          <p:cNvPr id="2" name="Slide Number Placeholder 1"/>
          <p:cNvSpPr>
            <a:spLocks noGrp="1"/>
          </p:cNvSpPr>
          <p:nvPr>
            <p:ph type="sldNum" idx="12"/>
          </p:nvPr>
        </p:nvSpPr>
        <p:spPr/>
        <p:txBody>
          <a:bodyPr/>
          <a:lstStyle/>
          <a:p>
            <a:r>
              <a:rPr lang="en-US" dirty="0" smtClean="0"/>
              <a:t>25</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2983"/>
            <a:ext cx="82296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buNone/>
            </a:pPr>
            <a:r>
              <a:rPr lang="en"/>
              <a:t>Use Case Diagram</a:t>
            </a:r>
          </a:p>
        </p:txBody>
      </p:sp>
      <p:sp>
        <p:nvSpPr>
          <p:cNvPr id="198" name="Shape 198"/>
          <p:cNvSpPr txBox="1">
            <a:spLocks noGrp="1"/>
          </p:cNvSpPr>
          <p:nvPr>
            <p:ph type="body" idx="1"/>
          </p:nvPr>
        </p:nvSpPr>
        <p:spPr>
          <a:xfrm>
            <a:off x="457200" y="1648484"/>
            <a:ext cx="8229600" cy="4066499"/>
          </a:xfrm>
          <a:prstGeom prst="rect">
            <a:avLst/>
          </a:prstGeom>
        </p:spPr>
        <p:txBody>
          <a:bodyPr lIns="91425" tIns="91425" rIns="91425" bIns="91425" anchor="t" anchorCtr="0">
            <a:noAutofit/>
          </a:bodyPr>
          <a:lstStyle/>
          <a:p>
            <a:endParaRPr dirty="0"/>
          </a:p>
        </p:txBody>
      </p:sp>
      <p:sp>
        <p:nvSpPr>
          <p:cNvPr id="2" name="Slide Number Placeholder 1"/>
          <p:cNvSpPr>
            <a:spLocks noGrp="1"/>
          </p:cNvSpPr>
          <p:nvPr>
            <p:ph type="sldNum" idx="12"/>
          </p:nvPr>
        </p:nvSpPr>
        <p:spPr/>
        <p:txBody>
          <a:bodyPr/>
          <a:lstStyle/>
          <a:p>
            <a:r>
              <a:rPr lang="en-US" dirty="0" smtClean="0"/>
              <a:t>26</a:t>
            </a:r>
            <a:endParaRPr lang="en-US" dirty="0"/>
          </a:p>
        </p:txBody>
      </p:sp>
      <p:pic>
        <p:nvPicPr>
          <p:cNvPr id="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6700" y="1155175"/>
            <a:ext cx="8610600" cy="4559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buNone/>
            </a:pPr>
            <a:r>
              <a:rPr lang="en"/>
              <a:t>Artifacts and Information Diagram</a:t>
            </a:r>
          </a:p>
        </p:txBody>
      </p:sp>
      <p:sp>
        <p:nvSpPr>
          <p:cNvPr id="205" name="Shape 205"/>
          <p:cNvSpPr txBox="1">
            <a:spLocks noGrp="1"/>
          </p:cNvSpPr>
          <p:nvPr>
            <p:ph type="body" idx="1"/>
          </p:nvPr>
        </p:nvSpPr>
        <p:spPr>
          <a:xfrm>
            <a:off x="457200" y="1648484"/>
            <a:ext cx="8229600" cy="4066499"/>
          </a:xfrm>
          <a:prstGeom prst="rect">
            <a:avLst/>
          </a:prstGeom>
        </p:spPr>
        <p:txBody>
          <a:bodyPr lIns="91425" tIns="91425" rIns="91425" bIns="91425" anchor="t" anchorCtr="0">
            <a:noAutofit/>
          </a:bodyPr>
          <a:lstStyle/>
          <a:p>
            <a:endParaRPr dirty="0"/>
          </a:p>
        </p:txBody>
      </p:sp>
      <p:sp>
        <p:nvSpPr>
          <p:cNvPr id="2" name="Slide Number Placeholder 1"/>
          <p:cNvSpPr>
            <a:spLocks noGrp="1"/>
          </p:cNvSpPr>
          <p:nvPr>
            <p:ph type="sldNum" idx="12"/>
          </p:nvPr>
        </p:nvSpPr>
        <p:spPr/>
        <p:txBody>
          <a:bodyPr/>
          <a:lstStyle/>
          <a:p>
            <a:r>
              <a:rPr lang="en-US" dirty="0" smtClean="0"/>
              <a:t>27</a:t>
            </a:r>
            <a:endParaRPr lang="en-US" dirty="0"/>
          </a:p>
        </p:txBody>
      </p:sp>
      <p:pic>
        <p:nvPicPr>
          <p:cNvPr id="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1208" y="1658400"/>
            <a:ext cx="8165592" cy="398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7" y="64009"/>
            <a:ext cx="8260799" cy="1280160"/>
          </a:xfrm>
        </p:spPr>
        <p:txBody>
          <a:bodyPr>
            <a:normAutofit/>
          </a:bodyPr>
          <a:lstStyle/>
          <a:p>
            <a:r>
              <a:rPr lang="en-US" b="1" dirty="0">
                <a:solidFill>
                  <a:schemeClr val="tx1"/>
                </a:solidFill>
                <a:latin typeface="Calibri" panose="020F0502020204030204" pitchFamily="34" charset="0"/>
              </a:rPr>
              <a:t>USE-CASE GRID</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80002312"/>
              </p:ext>
            </p:extLst>
          </p:nvPr>
        </p:nvGraphicFramePr>
        <p:xfrm>
          <a:off x="685800" y="713235"/>
          <a:ext cx="7772400" cy="5047484"/>
        </p:xfrm>
        <a:graphic>
          <a:graphicData uri="http://schemas.openxmlformats.org/drawingml/2006/table">
            <a:tbl>
              <a:tblPr firstRow="1" firstCol="1" bandRow="1">
                <a:tableStyleId>{8EC20E35-A176-4012-BC5E-935CFFF8708E}</a:tableStyleId>
              </a:tblPr>
              <a:tblGrid>
                <a:gridCol w="1037294"/>
                <a:gridCol w="4144306"/>
                <a:gridCol w="2590800"/>
              </a:tblGrid>
              <a:tr h="388268">
                <a:tc>
                  <a:txBody>
                    <a:bodyPr/>
                    <a:lstStyle/>
                    <a:p>
                      <a:pPr marL="0" marR="0">
                        <a:spcBef>
                          <a:spcPts val="0"/>
                        </a:spcBef>
                        <a:spcAft>
                          <a:spcPts val="0"/>
                        </a:spcAft>
                      </a:pPr>
                      <a:r>
                        <a:rPr lang="en-US" sz="1200" dirty="0">
                          <a:effectLst/>
                        </a:rPr>
                        <a:t>ID</a:t>
                      </a:r>
                      <a:endParaRPr lang="en-US" sz="1200" dirty="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NAME</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PRIMARY ACTORS</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UC1</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Create/Login customer profile</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Customer</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UC2</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Update customer Profile</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Customer</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UC3</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dirty="0">
                          <a:effectLst/>
                        </a:rPr>
                        <a:t>Prices shared by the customers</a:t>
                      </a:r>
                      <a:endParaRPr lang="en-US" sz="1200" dirty="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Customer</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UC4</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dirty="0">
                          <a:effectLst/>
                        </a:rPr>
                        <a:t>Search healthcare information</a:t>
                      </a:r>
                      <a:endParaRPr lang="en-US" sz="1200" dirty="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Customer</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UC5</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dirty="0">
                          <a:effectLst/>
                        </a:rPr>
                        <a:t>Create a network</a:t>
                      </a:r>
                      <a:endParaRPr lang="en-US" sz="1200" dirty="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Customer</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UC6</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Join an existing network</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Customer</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UC7</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Get notified based on the network subscribed for</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Customer</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UC8</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Create/Login Provider profile</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Provider</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UC9</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Provider shares Healthcare Information </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Provider</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UC10</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Maintain the system</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Maintainer</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UC11</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Customer can rate/review a provider</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Customer</a:t>
                      </a:r>
                      <a:endParaRPr lang="en-US" sz="1200">
                        <a:effectLst/>
                        <a:latin typeface="Times New Roman"/>
                        <a:ea typeface="PMingLiU"/>
                        <a:cs typeface="Times New Roman"/>
                      </a:endParaRPr>
                    </a:p>
                  </a:txBody>
                  <a:tcPr marL="68580" marR="68580" marT="0" marB="0"/>
                </a:tc>
              </a:tr>
              <a:tr h="388268">
                <a:tc>
                  <a:txBody>
                    <a:bodyPr/>
                    <a:lstStyle/>
                    <a:p>
                      <a:pPr marL="0" marR="0">
                        <a:spcBef>
                          <a:spcPts val="0"/>
                        </a:spcBef>
                        <a:spcAft>
                          <a:spcPts val="0"/>
                        </a:spcAft>
                      </a:pPr>
                      <a:r>
                        <a:rPr lang="en-US" sz="1200">
                          <a:effectLst/>
                        </a:rPr>
                        <a:t>UC12</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Customer can compare medical price information</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dirty="0">
                          <a:effectLst/>
                        </a:rPr>
                        <a:t>Customer</a:t>
                      </a:r>
                      <a:endParaRPr lang="en-US" sz="1200" dirty="0">
                        <a:effectLst/>
                        <a:latin typeface="Times New Roman"/>
                        <a:ea typeface="PMingLiU"/>
                        <a:cs typeface="Times New Roman"/>
                      </a:endParaRPr>
                    </a:p>
                  </a:txBody>
                  <a:tcPr marL="68580" marR="68580" marT="0" marB="0"/>
                </a:tc>
              </a:tr>
            </a:tbl>
          </a:graphicData>
        </a:graphic>
      </p:graphicFrame>
    </p:spTree>
    <p:extLst>
      <p:ext uri="{BB962C8B-B14F-4D97-AF65-F5344CB8AC3E}">
        <p14:creationId xmlns:p14="http://schemas.microsoft.com/office/powerpoint/2010/main" val="16590357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solidFill>
                <a:latin typeface="Calibri" panose="020F0502020204030204" pitchFamily="34" charset="0"/>
              </a:rPr>
              <a:t>Create/Login customer profile, Create/Login Provider profile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0352392"/>
              </p:ext>
            </p:extLst>
          </p:nvPr>
        </p:nvGraphicFramePr>
        <p:xfrm>
          <a:off x="914400" y="1716025"/>
          <a:ext cx="7543800" cy="2895598"/>
        </p:xfrm>
        <a:graphic>
          <a:graphicData uri="http://schemas.openxmlformats.org/drawingml/2006/table">
            <a:tbl>
              <a:tblPr firstRow="1" firstCol="1" lastRow="1" lastCol="1" bandRow="1" bandCol="1">
                <a:tableStyleId>{D7AC3CCA-C797-4891-BE02-D94E43425B78}</a:tableStyleId>
              </a:tblPr>
              <a:tblGrid>
                <a:gridCol w="1688990"/>
                <a:gridCol w="5854810"/>
              </a:tblGrid>
              <a:tr h="263236">
                <a:tc>
                  <a:txBody>
                    <a:bodyPr/>
                    <a:lstStyle/>
                    <a:p>
                      <a:pPr marL="0" marR="0">
                        <a:spcBef>
                          <a:spcPts val="0"/>
                        </a:spcBef>
                        <a:spcAft>
                          <a:spcPts val="0"/>
                        </a:spcAft>
                      </a:pPr>
                      <a:r>
                        <a:rPr lang="en-US" sz="1200" dirty="0">
                          <a:effectLst/>
                        </a:rPr>
                        <a:t>Identifier</a:t>
                      </a:r>
                      <a:endParaRPr lang="en-US" sz="1200" dirty="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UC1,UC8:Login</a:t>
                      </a:r>
                      <a:endParaRPr lang="en-US" sz="1200">
                        <a:effectLst/>
                        <a:latin typeface="Times New Roman"/>
                        <a:ea typeface="PMingLiU"/>
                        <a:cs typeface="Times New Roman"/>
                      </a:endParaRPr>
                    </a:p>
                  </a:txBody>
                  <a:tcPr marL="68580" marR="68580" marT="0" marB="0"/>
                </a:tc>
              </a:tr>
              <a:tr h="1052946">
                <a:tc>
                  <a:txBody>
                    <a:bodyPr/>
                    <a:lstStyle/>
                    <a:p>
                      <a:pPr marL="0" marR="0">
                        <a:spcBef>
                          <a:spcPts val="0"/>
                        </a:spcBef>
                        <a:spcAft>
                          <a:spcPts val="0"/>
                        </a:spcAft>
                      </a:pPr>
                      <a:r>
                        <a:rPr lang="en-US" sz="1200" dirty="0">
                          <a:effectLst/>
                        </a:rPr>
                        <a:t>Purpose</a:t>
                      </a:r>
                      <a:endParaRPr lang="en-US" sz="1200" dirty="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dirty="0">
                          <a:effectLst/>
                        </a:rPr>
                        <a:t>Determines if a person logging in to the system can be authenticated, and, if so, what the person's privileges are as a user of the system, i.e., what the person is authorized to do when using the system</a:t>
                      </a:r>
                      <a:endParaRPr lang="en-US" sz="1200" dirty="0">
                        <a:effectLst/>
                        <a:latin typeface="Times New Roman"/>
                        <a:ea typeface="PMingLiU"/>
                        <a:cs typeface="Times New Roman"/>
                      </a:endParaRPr>
                    </a:p>
                  </a:txBody>
                  <a:tcPr marL="68580" marR="68580" marT="0" marB="0"/>
                </a:tc>
              </a:tr>
              <a:tr h="263236">
                <a:tc>
                  <a:txBody>
                    <a:bodyPr/>
                    <a:lstStyle/>
                    <a:p>
                      <a:pPr marL="0" marR="0">
                        <a:spcBef>
                          <a:spcPts val="0"/>
                        </a:spcBef>
                        <a:spcAft>
                          <a:spcPts val="0"/>
                        </a:spcAft>
                      </a:pPr>
                      <a:r>
                        <a:rPr lang="en-US" sz="1200">
                          <a:effectLst/>
                        </a:rPr>
                        <a:t>Requirements</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Authorization and Authentication</a:t>
                      </a:r>
                      <a:endParaRPr lang="en-US" sz="1200">
                        <a:effectLst/>
                        <a:latin typeface="Times New Roman"/>
                        <a:ea typeface="PMingLiU"/>
                        <a:cs typeface="Times New Roman"/>
                      </a:endParaRPr>
                    </a:p>
                  </a:txBody>
                  <a:tcPr marL="68580" marR="68580" marT="0" marB="0"/>
                </a:tc>
              </a:tr>
              <a:tr h="526472">
                <a:tc>
                  <a:txBody>
                    <a:bodyPr/>
                    <a:lstStyle/>
                    <a:p>
                      <a:pPr marL="0" marR="0">
                        <a:spcBef>
                          <a:spcPts val="0"/>
                        </a:spcBef>
                        <a:spcAft>
                          <a:spcPts val="0"/>
                        </a:spcAft>
                      </a:pPr>
                      <a:r>
                        <a:rPr lang="en-US" sz="1200">
                          <a:effectLst/>
                        </a:rPr>
                        <a:t>Development Risks</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dirty="0">
                          <a:effectLst/>
                        </a:rPr>
                        <a:t>None</a:t>
                      </a:r>
                      <a:endParaRPr lang="en-US" sz="1200" dirty="0">
                        <a:effectLst/>
                        <a:latin typeface="Times New Roman"/>
                        <a:ea typeface="PMingLiU"/>
                        <a:cs typeface="Times New Roman"/>
                      </a:endParaRPr>
                    </a:p>
                  </a:txBody>
                  <a:tcPr marL="68580" marR="68580" marT="0" marB="0"/>
                </a:tc>
              </a:tr>
              <a:tr h="263236">
                <a:tc>
                  <a:txBody>
                    <a:bodyPr/>
                    <a:lstStyle/>
                    <a:p>
                      <a:pPr marL="0" marR="0">
                        <a:spcBef>
                          <a:spcPts val="0"/>
                        </a:spcBef>
                        <a:spcAft>
                          <a:spcPts val="0"/>
                        </a:spcAft>
                      </a:pPr>
                      <a:r>
                        <a:rPr lang="en-US" sz="1200">
                          <a:effectLst/>
                        </a:rPr>
                        <a:t>Pre-conditions</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a:effectLst/>
                        </a:rPr>
                        <a:t>CMS database should be initialized</a:t>
                      </a:r>
                      <a:endParaRPr lang="en-US" sz="1200">
                        <a:effectLst/>
                        <a:latin typeface="Times New Roman"/>
                        <a:ea typeface="PMingLiU"/>
                        <a:cs typeface="Times New Roman"/>
                      </a:endParaRPr>
                    </a:p>
                  </a:txBody>
                  <a:tcPr marL="68580" marR="68580" marT="0" marB="0"/>
                </a:tc>
              </a:tr>
              <a:tr h="526472">
                <a:tc>
                  <a:txBody>
                    <a:bodyPr/>
                    <a:lstStyle/>
                    <a:p>
                      <a:pPr marL="0" marR="0">
                        <a:spcBef>
                          <a:spcPts val="0"/>
                        </a:spcBef>
                        <a:spcAft>
                          <a:spcPts val="0"/>
                        </a:spcAft>
                      </a:pPr>
                      <a:r>
                        <a:rPr lang="en-US" sz="1200">
                          <a:effectLst/>
                        </a:rPr>
                        <a:t>Post-conditions</a:t>
                      </a:r>
                      <a:endParaRPr lang="en-US" sz="1200">
                        <a:effectLst/>
                        <a:latin typeface="Times New Roman"/>
                        <a:ea typeface="PMingLiU"/>
                        <a:cs typeface="Times New Roman"/>
                      </a:endParaRPr>
                    </a:p>
                  </a:txBody>
                  <a:tcPr marL="68580" marR="68580" marT="0" marB="0"/>
                </a:tc>
                <a:tc>
                  <a:txBody>
                    <a:bodyPr/>
                    <a:lstStyle/>
                    <a:p>
                      <a:pPr marL="0" marR="0">
                        <a:spcBef>
                          <a:spcPts val="0"/>
                        </a:spcBef>
                        <a:spcAft>
                          <a:spcPts val="0"/>
                        </a:spcAft>
                      </a:pPr>
                      <a:r>
                        <a:rPr lang="en-US" sz="1200" dirty="0">
                          <a:effectLst/>
                        </a:rPr>
                        <a:t>If customer is authorized s/he is given access to “My accounts” page; otherwise, s/he is denied access to the system.</a:t>
                      </a:r>
                      <a:endParaRPr lang="en-US" sz="1200" dirty="0">
                        <a:effectLst/>
                        <a:latin typeface="Times New Roman"/>
                        <a:ea typeface="PMingLiU"/>
                        <a:cs typeface="Times New Roman"/>
                      </a:endParaRPr>
                    </a:p>
                  </a:txBody>
                  <a:tcPr marL="68580" marR="68580" marT="0" marB="0"/>
                </a:tc>
              </a:tr>
            </a:tbl>
          </a:graphicData>
        </a:graphic>
      </p:graphicFrame>
      <p:sp>
        <p:nvSpPr>
          <p:cNvPr id="5" name="TextBox 4"/>
          <p:cNvSpPr txBox="1"/>
          <p:nvPr/>
        </p:nvSpPr>
        <p:spPr>
          <a:xfrm>
            <a:off x="914400" y="4812792"/>
            <a:ext cx="7543800" cy="1754326"/>
          </a:xfrm>
          <a:prstGeom prst="rect">
            <a:avLst/>
          </a:prstGeom>
          <a:noFill/>
        </p:spPr>
        <p:txBody>
          <a:bodyPr wrap="square" rtlCol="0">
            <a:spAutoFit/>
          </a:bodyPr>
          <a:lstStyle/>
          <a:p>
            <a:r>
              <a:rPr lang="en-US" b="1" dirty="0"/>
              <a:t>Typical Course of </a:t>
            </a:r>
            <a:r>
              <a:rPr lang="en-US" b="1" dirty="0" smtClean="0"/>
              <a:t>Action:                   Login-Successful</a:t>
            </a:r>
            <a:endParaRPr lang="en-US" b="1" dirty="0"/>
          </a:p>
          <a:p>
            <a:r>
              <a:rPr lang="en-US" b="1" dirty="0"/>
              <a:t>Alternate Course of Action</a:t>
            </a:r>
            <a:r>
              <a:rPr lang="en-US" b="1" dirty="0" smtClean="0"/>
              <a:t>:               Login-New Account</a:t>
            </a:r>
          </a:p>
          <a:p>
            <a:r>
              <a:rPr lang="en-US" b="1" dirty="0"/>
              <a:t>Alternate Course of Action</a:t>
            </a:r>
            <a:r>
              <a:rPr lang="en-US" b="1" dirty="0" smtClean="0"/>
              <a:t>:               Login-Failure</a:t>
            </a:r>
          </a:p>
          <a:p>
            <a:r>
              <a:rPr lang="en-US" b="1" dirty="0"/>
              <a:t>Alternate Course of </a:t>
            </a:r>
            <a:r>
              <a:rPr lang="en-US" b="1" dirty="0" err="1"/>
              <a:t>Action:Login:Forgotten</a:t>
            </a:r>
            <a:r>
              <a:rPr lang="en-US" b="1" dirty="0"/>
              <a:t> Password</a:t>
            </a:r>
          </a:p>
          <a:p>
            <a:endParaRPr lang="en-US" b="1" dirty="0"/>
          </a:p>
          <a:p>
            <a:endParaRPr lang="en-US" b="1" dirty="0"/>
          </a:p>
        </p:txBody>
      </p:sp>
    </p:spTree>
    <p:extLst>
      <p:ext uri="{BB962C8B-B14F-4D97-AF65-F5344CB8AC3E}">
        <p14:creationId xmlns:p14="http://schemas.microsoft.com/office/powerpoint/2010/main" val="25197806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solidFill>
                <a:latin typeface="Calibri" panose="020F0502020204030204" pitchFamily="34" charset="0"/>
              </a:rPr>
              <a:t>Update Customer Profile</a:t>
            </a:r>
            <a:r>
              <a:rPr lang="en-US" b="1" dirty="0"/>
              <a:t/>
            </a:r>
            <a:br>
              <a:rPr lang="en-US" b="1"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10142965"/>
              </p:ext>
            </p:extLst>
          </p:nvPr>
        </p:nvGraphicFramePr>
        <p:xfrm>
          <a:off x="990600" y="1447800"/>
          <a:ext cx="7924800" cy="3581399"/>
        </p:xfrm>
        <a:graphic>
          <a:graphicData uri="http://schemas.openxmlformats.org/drawingml/2006/table">
            <a:tbl>
              <a:tblPr firstRow="1" firstCol="1" lastRow="1" lastCol="1" bandRow="1" bandCol="1">
                <a:tableStyleId>{D7AC3CCA-C797-4891-BE02-D94E43425B78}</a:tableStyleId>
              </a:tblPr>
              <a:tblGrid>
                <a:gridCol w="1774293"/>
                <a:gridCol w="6150507"/>
              </a:tblGrid>
              <a:tr h="325582">
                <a:tc>
                  <a:txBody>
                    <a:bodyPr/>
                    <a:lstStyle/>
                    <a:p>
                      <a:pPr marL="0" marR="0">
                        <a:spcBef>
                          <a:spcPts val="0"/>
                        </a:spcBef>
                        <a:spcAft>
                          <a:spcPts val="0"/>
                        </a:spcAft>
                      </a:pPr>
                      <a:r>
                        <a:rPr lang="en-US" sz="1200" dirty="0">
                          <a:effectLst/>
                        </a:rPr>
                        <a:t>Identifier</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UC2</a:t>
                      </a:r>
                      <a:endParaRPr lang="en-US" sz="1200">
                        <a:effectLst/>
                        <a:latin typeface="Times New Roman"/>
                        <a:ea typeface="PMingLiU"/>
                      </a:endParaRPr>
                    </a:p>
                  </a:txBody>
                  <a:tcPr marL="68580" marR="68580" marT="0" marB="0"/>
                </a:tc>
              </a:tr>
              <a:tr h="1302327">
                <a:tc>
                  <a:txBody>
                    <a:bodyPr/>
                    <a:lstStyle/>
                    <a:p>
                      <a:pPr marL="0" marR="0">
                        <a:spcBef>
                          <a:spcPts val="0"/>
                        </a:spcBef>
                        <a:spcAft>
                          <a:spcPts val="0"/>
                        </a:spcAft>
                      </a:pPr>
                      <a:r>
                        <a:rPr lang="en-US" sz="1200">
                          <a:effectLst/>
                        </a:rPr>
                        <a:t>Purpose</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To provide a homepage for the user wherein the user gets to know all the features available to him like price posting, viewing different networks where he can </a:t>
                      </a:r>
                      <a:r>
                        <a:rPr lang="en-US" sz="1200" dirty="0" err="1">
                          <a:effectLst/>
                        </a:rPr>
                        <a:t>join,searching</a:t>
                      </a:r>
                      <a:r>
                        <a:rPr lang="en-US" sz="1200" dirty="0">
                          <a:effectLst/>
                        </a:rPr>
                        <a:t> various healthcare services.</a:t>
                      </a:r>
                      <a:endParaRPr lang="en-US" sz="1200" dirty="0">
                        <a:effectLst/>
                        <a:latin typeface="Times New Roman"/>
                        <a:ea typeface="PMingLiU"/>
                      </a:endParaRPr>
                    </a:p>
                  </a:txBody>
                  <a:tcPr marL="68580" marR="68580" marT="0" marB="0"/>
                </a:tc>
              </a:tr>
              <a:tr h="325582">
                <a:tc>
                  <a:txBody>
                    <a:bodyPr/>
                    <a:lstStyle/>
                    <a:p>
                      <a:pPr marL="0" marR="0">
                        <a:spcBef>
                          <a:spcPts val="0"/>
                        </a:spcBef>
                        <a:spcAft>
                          <a:spcPts val="0"/>
                        </a:spcAft>
                      </a:pPr>
                      <a:r>
                        <a:rPr lang="en-US" sz="1200">
                          <a:effectLst/>
                        </a:rPr>
                        <a:t>Requirements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None</a:t>
                      </a:r>
                      <a:endParaRPr lang="en-US" sz="1200">
                        <a:effectLst/>
                        <a:latin typeface="Times New Roman"/>
                        <a:ea typeface="PMingLiU"/>
                      </a:endParaRPr>
                    </a:p>
                  </a:txBody>
                  <a:tcPr marL="68580" marR="68580" marT="0" marB="0"/>
                </a:tc>
              </a:tr>
              <a:tr h="651163">
                <a:tc>
                  <a:txBody>
                    <a:bodyPr/>
                    <a:lstStyle/>
                    <a:p>
                      <a:pPr marL="0" marR="0">
                        <a:spcBef>
                          <a:spcPts val="0"/>
                        </a:spcBef>
                        <a:spcAft>
                          <a:spcPts val="0"/>
                        </a:spcAft>
                      </a:pPr>
                      <a:r>
                        <a:rPr lang="en-US" sz="1200" dirty="0">
                          <a:effectLst/>
                        </a:rPr>
                        <a:t>Development Risks</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None</a:t>
                      </a:r>
                      <a:endParaRPr lang="en-US" sz="1200">
                        <a:effectLst/>
                        <a:latin typeface="Times New Roman"/>
                        <a:ea typeface="PMingLiU"/>
                      </a:endParaRPr>
                    </a:p>
                  </a:txBody>
                  <a:tcPr marL="68580" marR="68580" marT="0" marB="0"/>
                </a:tc>
              </a:tr>
              <a:tr h="325582">
                <a:tc>
                  <a:txBody>
                    <a:bodyPr/>
                    <a:lstStyle/>
                    <a:p>
                      <a:pPr marL="0" marR="0">
                        <a:spcBef>
                          <a:spcPts val="0"/>
                        </a:spcBef>
                        <a:spcAft>
                          <a:spcPts val="0"/>
                        </a:spcAft>
                      </a:pPr>
                      <a:r>
                        <a:rPr lang="en-US" sz="1200">
                          <a:effectLst/>
                        </a:rPr>
                        <a:t>Pre-conditions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The user should be logged in</a:t>
                      </a:r>
                      <a:endParaRPr lang="en-US" sz="1200">
                        <a:effectLst/>
                        <a:latin typeface="Times New Roman"/>
                        <a:ea typeface="PMingLiU"/>
                      </a:endParaRPr>
                    </a:p>
                  </a:txBody>
                  <a:tcPr marL="68580" marR="68580" marT="0" marB="0"/>
                </a:tc>
              </a:tr>
              <a:tr h="651163">
                <a:tc>
                  <a:txBody>
                    <a:bodyPr/>
                    <a:lstStyle/>
                    <a:p>
                      <a:pPr marL="0" marR="0">
                        <a:spcBef>
                          <a:spcPts val="0"/>
                        </a:spcBef>
                        <a:spcAft>
                          <a:spcPts val="0"/>
                        </a:spcAft>
                      </a:pPr>
                      <a:r>
                        <a:rPr lang="en-US" sz="1200">
                          <a:effectLst/>
                        </a:rPr>
                        <a:t>Post-conditions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The user can explore all the features available to him in his account</a:t>
                      </a:r>
                      <a:endParaRPr lang="en-US" sz="1200" dirty="0">
                        <a:effectLst/>
                        <a:latin typeface="Times New Roman"/>
                        <a:ea typeface="PMingLiU"/>
                      </a:endParaRPr>
                    </a:p>
                  </a:txBody>
                  <a:tcPr marL="68580" marR="68580" marT="0" marB="0"/>
                </a:tc>
              </a:tr>
            </a:tbl>
          </a:graphicData>
        </a:graphic>
      </p:graphicFrame>
      <p:sp>
        <p:nvSpPr>
          <p:cNvPr id="5" name="TextBox 4"/>
          <p:cNvSpPr txBox="1"/>
          <p:nvPr/>
        </p:nvSpPr>
        <p:spPr>
          <a:xfrm>
            <a:off x="990600" y="5029200"/>
            <a:ext cx="7848600" cy="923330"/>
          </a:xfrm>
          <a:prstGeom prst="rect">
            <a:avLst/>
          </a:prstGeom>
          <a:noFill/>
        </p:spPr>
        <p:txBody>
          <a:bodyPr wrap="square" rtlCol="0">
            <a:spAutoFit/>
          </a:bodyPr>
          <a:lstStyle/>
          <a:p>
            <a:r>
              <a:rPr lang="en-US" b="1" dirty="0"/>
              <a:t>Typical Course of </a:t>
            </a:r>
            <a:r>
              <a:rPr lang="en-US" b="1" dirty="0" smtClean="0"/>
              <a:t>Action: Ability to go to links like price posting, join network , 	</a:t>
            </a:r>
            <a:r>
              <a:rPr lang="en-US" b="1" dirty="0"/>
              <a:t> </a:t>
            </a:r>
            <a:r>
              <a:rPr lang="en-US" b="1" dirty="0" smtClean="0"/>
              <a:t>                            search for a provider etc.</a:t>
            </a:r>
          </a:p>
          <a:p>
            <a:endParaRPr lang="en-US" b="1" dirty="0"/>
          </a:p>
        </p:txBody>
      </p:sp>
    </p:spTree>
    <p:extLst>
      <p:ext uri="{BB962C8B-B14F-4D97-AF65-F5344CB8AC3E}">
        <p14:creationId xmlns:p14="http://schemas.microsoft.com/office/powerpoint/2010/main" val="8844708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solidFill>
                <a:latin typeface="Calibri" panose="020F0502020204030204" pitchFamily="34" charset="0"/>
              </a:rPr>
              <a:t>Prices shared by the customers</a:t>
            </a:r>
            <a:r>
              <a:rPr lang="en-US" b="1" dirty="0"/>
              <a:t/>
            </a:r>
            <a:br>
              <a:rPr lang="en-US" b="1"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9678942"/>
              </p:ext>
            </p:extLst>
          </p:nvPr>
        </p:nvGraphicFramePr>
        <p:xfrm>
          <a:off x="228600" y="1424940"/>
          <a:ext cx="8763000" cy="3375658"/>
        </p:xfrm>
        <a:graphic>
          <a:graphicData uri="http://schemas.openxmlformats.org/drawingml/2006/table">
            <a:tbl>
              <a:tblPr firstRow="1" firstCol="1" lastRow="1" lastCol="1" bandRow="1" bandCol="1">
                <a:tableStyleId>{D7AC3CCA-C797-4891-BE02-D94E43425B78}</a:tableStyleId>
              </a:tblPr>
              <a:tblGrid>
                <a:gridCol w="1961958"/>
                <a:gridCol w="6801042"/>
              </a:tblGrid>
              <a:tr h="347707">
                <a:tc>
                  <a:txBody>
                    <a:bodyPr/>
                    <a:lstStyle/>
                    <a:p>
                      <a:pPr marL="0" marR="0">
                        <a:spcBef>
                          <a:spcPts val="0"/>
                        </a:spcBef>
                        <a:spcAft>
                          <a:spcPts val="0"/>
                        </a:spcAft>
                      </a:pPr>
                      <a:r>
                        <a:rPr lang="en-US" sz="1200" dirty="0">
                          <a:effectLst/>
                        </a:rPr>
                        <a:t>Identifier</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UC3</a:t>
                      </a:r>
                      <a:endParaRPr lang="en-US" sz="1200">
                        <a:effectLst/>
                        <a:latin typeface="Times New Roman"/>
                        <a:ea typeface="PMingLiU"/>
                      </a:endParaRPr>
                    </a:p>
                  </a:txBody>
                  <a:tcPr marL="68580" marR="68580" marT="0" marB="0"/>
                </a:tc>
              </a:tr>
              <a:tr h="999659">
                <a:tc>
                  <a:txBody>
                    <a:bodyPr/>
                    <a:lstStyle/>
                    <a:p>
                      <a:pPr marL="0" marR="0">
                        <a:spcBef>
                          <a:spcPts val="0"/>
                        </a:spcBef>
                        <a:spcAft>
                          <a:spcPts val="0"/>
                        </a:spcAft>
                      </a:pPr>
                      <a:r>
                        <a:rPr lang="en-US" sz="1200" dirty="0">
                          <a:effectLst/>
                        </a:rPr>
                        <a:t>Purpose</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Uploading medical bills so that the cost of that particular healthcare service is known.The uploading can be done manually or through an OCR capture</a:t>
                      </a:r>
                      <a:endParaRPr lang="en-US" sz="1200">
                        <a:effectLst/>
                        <a:latin typeface="Times New Roman"/>
                        <a:ea typeface="PMingLiU"/>
                      </a:endParaRPr>
                    </a:p>
                  </a:txBody>
                  <a:tcPr marL="68580" marR="68580" marT="0" marB="0"/>
                </a:tc>
              </a:tr>
              <a:tr h="347707">
                <a:tc>
                  <a:txBody>
                    <a:bodyPr/>
                    <a:lstStyle/>
                    <a:p>
                      <a:pPr marL="0" marR="0">
                        <a:spcBef>
                          <a:spcPts val="0"/>
                        </a:spcBef>
                        <a:spcAft>
                          <a:spcPts val="0"/>
                        </a:spcAft>
                      </a:pPr>
                      <a:r>
                        <a:rPr lang="en-US" sz="1200">
                          <a:effectLst/>
                        </a:rPr>
                        <a:t>Requirements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None</a:t>
                      </a:r>
                      <a:endParaRPr lang="en-US" sz="1200" dirty="0">
                        <a:effectLst/>
                        <a:latin typeface="Times New Roman"/>
                        <a:ea typeface="PMingLiU"/>
                      </a:endParaRPr>
                    </a:p>
                  </a:txBody>
                  <a:tcPr marL="68580" marR="68580" marT="0" marB="0"/>
                </a:tc>
              </a:tr>
              <a:tr h="666439">
                <a:tc>
                  <a:txBody>
                    <a:bodyPr/>
                    <a:lstStyle/>
                    <a:p>
                      <a:pPr marL="0" marR="0">
                        <a:spcBef>
                          <a:spcPts val="0"/>
                        </a:spcBef>
                        <a:spcAft>
                          <a:spcPts val="0"/>
                        </a:spcAft>
                      </a:pPr>
                      <a:r>
                        <a:rPr lang="en-US" sz="1200">
                          <a:effectLst/>
                        </a:rPr>
                        <a:t>Development Risks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OCR is not accurate and will not </a:t>
                      </a:r>
                      <a:r>
                        <a:rPr lang="en-US" sz="1200" dirty="0" smtClean="0">
                          <a:effectLst/>
                        </a:rPr>
                        <a:t>recognize </a:t>
                      </a:r>
                      <a:r>
                        <a:rPr lang="en-US" sz="1200" dirty="0">
                          <a:effectLst/>
                        </a:rPr>
                        <a:t>handwritten medical bills </a:t>
                      </a:r>
                      <a:endParaRPr lang="en-US" sz="1200" dirty="0">
                        <a:effectLst/>
                        <a:latin typeface="Times New Roman"/>
                        <a:ea typeface="PMingLiU"/>
                      </a:endParaRPr>
                    </a:p>
                  </a:txBody>
                  <a:tcPr marL="68580" marR="68580" marT="0" marB="0"/>
                </a:tc>
              </a:tr>
              <a:tr h="347707">
                <a:tc>
                  <a:txBody>
                    <a:bodyPr/>
                    <a:lstStyle/>
                    <a:p>
                      <a:pPr marL="0" marR="0">
                        <a:spcBef>
                          <a:spcPts val="0"/>
                        </a:spcBef>
                        <a:spcAft>
                          <a:spcPts val="0"/>
                        </a:spcAft>
                      </a:pPr>
                      <a:r>
                        <a:rPr lang="en-US" sz="1200">
                          <a:effectLst/>
                        </a:rPr>
                        <a:t>Pre-conditions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UC1,UC2</a:t>
                      </a:r>
                      <a:endParaRPr lang="en-US" sz="1200" dirty="0">
                        <a:effectLst/>
                        <a:latin typeface="Times New Roman"/>
                        <a:ea typeface="PMingLiU"/>
                      </a:endParaRPr>
                    </a:p>
                  </a:txBody>
                  <a:tcPr marL="68580" marR="68580" marT="0" marB="0"/>
                </a:tc>
              </a:tr>
              <a:tr h="666439">
                <a:tc>
                  <a:txBody>
                    <a:bodyPr/>
                    <a:lstStyle/>
                    <a:p>
                      <a:pPr marL="0" marR="0">
                        <a:spcBef>
                          <a:spcPts val="0"/>
                        </a:spcBef>
                        <a:spcAft>
                          <a:spcPts val="0"/>
                        </a:spcAft>
                      </a:pPr>
                      <a:r>
                        <a:rPr lang="en-US" sz="1200">
                          <a:effectLst/>
                        </a:rPr>
                        <a:t>Post-conditions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If the price and other fields are valid, the information is updated in the database.</a:t>
                      </a:r>
                      <a:endParaRPr lang="en-US" sz="1200" dirty="0">
                        <a:effectLst/>
                        <a:latin typeface="Times New Roman"/>
                        <a:ea typeface="PMingLiU"/>
                      </a:endParaRPr>
                    </a:p>
                  </a:txBody>
                  <a:tcPr marL="68580" marR="68580" marT="0" marB="0"/>
                </a:tc>
              </a:tr>
            </a:tbl>
          </a:graphicData>
        </a:graphic>
      </p:graphicFrame>
      <p:sp>
        <p:nvSpPr>
          <p:cNvPr id="5" name="TextBox 4"/>
          <p:cNvSpPr txBox="1"/>
          <p:nvPr/>
        </p:nvSpPr>
        <p:spPr>
          <a:xfrm>
            <a:off x="152400" y="4876800"/>
            <a:ext cx="8839200" cy="923330"/>
          </a:xfrm>
          <a:prstGeom prst="rect">
            <a:avLst/>
          </a:prstGeom>
          <a:noFill/>
        </p:spPr>
        <p:txBody>
          <a:bodyPr wrap="square" rtlCol="0">
            <a:spAutoFit/>
          </a:bodyPr>
          <a:lstStyle/>
          <a:p>
            <a:r>
              <a:rPr lang="en-US" b="1" dirty="0" smtClean="0"/>
              <a:t>Typical course of action: Share </a:t>
            </a:r>
            <a:r>
              <a:rPr lang="en-US" b="1" dirty="0"/>
              <a:t>Price </a:t>
            </a:r>
            <a:r>
              <a:rPr lang="en-US" b="1" dirty="0" smtClean="0"/>
              <a:t>manually</a:t>
            </a:r>
          </a:p>
          <a:p>
            <a:r>
              <a:rPr lang="en-US" b="1" dirty="0"/>
              <a:t>	</a:t>
            </a:r>
            <a:r>
              <a:rPr lang="en-US" b="1" dirty="0" smtClean="0"/>
              <a:t>	         Share </a:t>
            </a:r>
            <a:r>
              <a:rPr lang="en-US" b="1" dirty="0"/>
              <a:t>Price through OCR capture</a:t>
            </a:r>
          </a:p>
          <a:p>
            <a:endParaRPr lang="en-US" b="1" dirty="0"/>
          </a:p>
        </p:txBody>
      </p:sp>
    </p:spTree>
    <p:extLst>
      <p:ext uri="{BB962C8B-B14F-4D97-AF65-F5344CB8AC3E}">
        <p14:creationId xmlns:p14="http://schemas.microsoft.com/office/powerpoint/2010/main" val="17828077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latin typeface="Calibri" panose="020F0502020204030204" pitchFamily="34" charset="0"/>
              </a:rPr>
              <a:t>Search healthcare information</a:t>
            </a:r>
            <a:endParaRPr lang="en-US" sz="3200" b="1" dirty="0">
              <a:solidFill>
                <a:schemeClr val="tx1"/>
              </a:solidFill>
              <a:latin typeface="Calibri" panose="020F05020202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54909891"/>
              </p:ext>
            </p:extLst>
          </p:nvPr>
        </p:nvGraphicFramePr>
        <p:xfrm>
          <a:off x="0" y="1524000"/>
          <a:ext cx="9144000" cy="3162141"/>
        </p:xfrm>
        <a:graphic>
          <a:graphicData uri="http://schemas.openxmlformats.org/drawingml/2006/table">
            <a:tbl>
              <a:tblPr firstRow="1" firstCol="1" lastRow="1" lastCol="1" bandRow="1" bandCol="1">
                <a:tableStyleId>{D7AC3CCA-C797-4891-BE02-D94E43425B78}</a:tableStyleId>
              </a:tblPr>
              <a:tblGrid>
                <a:gridCol w="2047260"/>
                <a:gridCol w="7096740"/>
              </a:tblGrid>
              <a:tr h="351349">
                <a:tc>
                  <a:txBody>
                    <a:bodyPr/>
                    <a:lstStyle/>
                    <a:p>
                      <a:pPr marL="0" marR="0">
                        <a:spcBef>
                          <a:spcPts val="0"/>
                        </a:spcBef>
                        <a:spcAft>
                          <a:spcPts val="0"/>
                        </a:spcAft>
                      </a:pPr>
                      <a:r>
                        <a:rPr lang="en-US" sz="1200" dirty="0">
                          <a:effectLst/>
                        </a:rPr>
                        <a:t>Identifier</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UC4</a:t>
                      </a:r>
                      <a:endParaRPr lang="en-US" sz="1200">
                        <a:effectLst/>
                        <a:latin typeface="Times New Roman"/>
                        <a:ea typeface="PMingLiU"/>
                      </a:endParaRPr>
                    </a:p>
                  </a:txBody>
                  <a:tcPr marL="68580" marR="68580" marT="0" marB="0"/>
                </a:tc>
              </a:tr>
              <a:tr h="702698">
                <a:tc>
                  <a:txBody>
                    <a:bodyPr/>
                    <a:lstStyle/>
                    <a:p>
                      <a:pPr marL="0" marR="0">
                        <a:spcBef>
                          <a:spcPts val="0"/>
                        </a:spcBef>
                        <a:spcAft>
                          <a:spcPts val="0"/>
                        </a:spcAft>
                      </a:pPr>
                      <a:r>
                        <a:rPr lang="en-US" sz="1200">
                          <a:effectLst/>
                        </a:rPr>
                        <a:t>Purpose</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Users can search doctors based on multiple conditions like </a:t>
                      </a:r>
                      <a:r>
                        <a:rPr lang="en-US" sz="1200" dirty="0" err="1">
                          <a:effectLst/>
                        </a:rPr>
                        <a:t>locality,price,service</a:t>
                      </a:r>
                      <a:r>
                        <a:rPr lang="en-US" sz="1200" dirty="0">
                          <a:effectLst/>
                        </a:rPr>
                        <a:t> </a:t>
                      </a:r>
                      <a:r>
                        <a:rPr lang="en-US" sz="1200" dirty="0" err="1">
                          <a:effectLst/>
                        </a:rPr>
                        <a:t>etc</a:t>
                      </a:r>
                      <a:endParaRPr lang="en-US" sz="1200" dirty="0">
                        <a:effectLst/>
                        <a:latin typeface="Times New Roman"/>
                        <a:ea typeface="PMingLiU"/>
                      </a:endParaRPr>
                    </a:p>
                  </a:txBody>
                  <a:tcPr marL="68580" marR="68580" marT="0" marB="0"/>
                </a:tc>
              </a:tr>
              <a:tr h="351349">
                <a:tc>
                  <a:txBody>
                    <a:bodyPr/>
                    <a:lstStyle/>
                    <a:p>
                      <a:pPr marL="0" marR="0">
                        <a:spcBef>
                          <a:spcPts val="0"/>
                        </a:spcBef>
                        <a:spcAft>
                          <a:spcPts val="0"/>
                        </a:spcAft>
                      </a:pPr>
                      <a:r>
                        <a:rPr lang="en-US" sz="1200">
                          <a:effectLst/>
                        </a:rPr>
                        <a:t>Requirements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None</a:t>
                      </a:r>
                      <a:endParaRPr lang="en-US" sz="1200">
                        <a:effectLst/>
                        <a:latin typeface="Times New Roman"/>
                        <a:ea typeface="PMingLiU"/>
                      </a:endParaRPr>
                    </a:p>
                  </a:txBody>
                  <a:tcPr marL="68580" marR="68580" marT="0" marB="0"/>
                </a:tc>
              </a:tr>
              <a:tr h="702698">
                <a:tc>
                  <a:txBody>
                    <a:bodyPr/>
                    <a:lstStyle/>
                    <a:p>
                      <a:pPr marL="0" marR="0">
                        <a:spcBef>
                          <a:spcPts val="0"/>
                        </a:spcBef>
                        <a:spcAft>
                          <a:spcPts val="0"/>
                        </a:spcAft>
                      </a:pPr>
                      <a:r>
                        <a:rPr lang="en-US" sz="1200">
                          <a:effectLst/>
                        </a:rPr>
                        <a:t>Development Risks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None</a:t>
                      </a:r>
                      <a:endParaRPr lang="en-US" sz="1200" dirty="0">
                        <a:effectLst/>
                        <a:latin typeface="Times New Roman"/>
                        <a:ea typeface="PMingLiU"/>
                      </a:endParaRPr>
                    </a:p>
                  </a:txBody>
                  <a:tcPr marL="68580" marR="68580" marT="0" marB="0"/>
                </a:tc>
              </a:tr>
              <a:tr h="351349">
                <a:tc>
                  <a:txBody>
                    <a:bodyPr/>
                    <a:lstStyle/>
                    <a:p>
                      <a:pPr marL="0" marR="0">
                        <a:spcBef>
                          <a:spcPts val="0"/>
                        </a:spcBef>
                        <a:spcAft>
                          <a:spcPts val="0"/>
                        </a:spcAft>
                      </a:pPr>
                      <a:r>
                        <a:rPr lang="en-US" sz="1200">
                          <a:effectLst/>
                        </a:rPr>
                        <a:t>Pre-conditions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UC1,UC2</a:t>
                      </a:r>
                      <a:endParaRPr lang="en-US" sz="1200">
                        <a:effectLst/>
                        <a:latin typeface="Times New Roman"/>
                        <a:ea typeface="PMingLiU"/>
                      </a:endParaRPr>
                    </a:p>
                  </a:txBody>
                  <a:tcPr marL="68580" marR="68580" marT="0" marB="0"/>
                </a:tc>
              </a:tr>
              <a:tr h="702698">
                <a:tc>
                  <a:txBody>
                    <a:bodyPr/>
                    <a:lstStyle/>
                    <a:p>
                      <a:pPr marL="0" marR="0">
                        <a:spcBef>
                          <a:spcPts val="0"/>
                        </a:spcBef>
                        <a:spcAft>
                          <a:spcPts val="0"/>
                        </a:spcAft>
                      </a:pPr>
                      <a:r>
                        <a:rPr lang="en-US" sz="1200">
                          <a:effectLst/>
                        </a:rPr>
                        <a:t>Post-conditions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The user will be able to view a list of all the doctors and their price based on multiple conditions specified.</a:t>
                      </a:r>
                      <a:endParaRPr lang="en-US" sz="1200" dirty="0">
                        <a:effectLst/>
                        <a:latin typeface="Times New Roman"/>
                        <a:ea typeface="PMingLiU"/>
                      </a:endParaRPr>
                    </a:p>
                  </a:txBody>
                  <a:tcPr marL="68580" marR="68580" marT="0" marB="0"/>
                </a:tc>
              </a:tr>
            </a:tbl>
          </a:graphicData>
        </a:graphic>
      </p:graphicFrame>
      <p:sp>
        <p:nvSpPr>
          <p:cNvPr id="8" name="TextBox 7"/>
          <p:cNvSpPr txBox="1"/>
          <p:nvPr/>
        </p:nvSpPr>
        <p:spPr>
          <a:xfrm>
            <a:off x="0" y="4724400"/>
            <a:ext cx="9144000" cy="646331"/>
          </a:xfrm>
          <a:prstGeom prst="rect">
            <a:avLst/>
          </a:prstGeom>
          <a:noFill/>
        </p:spPr>
        <p:txBody>
          <a:bodyPr wrap="square" rtlCol="0">
            <a:spAutoFit/>
          </a:bodyPr>
          <a:lstStyle/>
          <a:p>
            <a:r>
              <a:rPr lang="en-US" b="1" dirty="0" smtClean="0"/>
              <a:t>Targeted form of Action:       Retrieves information based on search criteria</a:t>
            </a:r>
          </a:p>
          <a:p>
            <a:r>
              <a:rPr lang="en-US" b="1" dirty="0" smtClean="0"/>
              <a:t>Alternative form of Action:  Records not found </a:t>
            </a:r>
            <a:endParaRPr lang="en-US" b="1" dirty="0"/>
          </a:p>
        </p:txBody>
      </p:sp>
    </p:spTree>
    <p:extLst>
      <p:ext uri="{BB962C8B-B14F-4D97-AF65-F5344CB8AC3E}">
        <p14:creationId xmlns:p14="http://schemas.microsoft.com/office/powerpoint/2010/main" val="40617909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solidFill>
                <a:latin typeface="Calibri" panose="020F0502020204030204" pitchFamily="34" charset="0"/>
              </a:rPr>
              <a:t>Create a network</a:t>
            </a:r>
            <a:r>
              <a:rPr lang="en-US" b="1" dirty="0"/>
              <a:t/>
            </a:r>
            <a:br>
              <a:rPr lang="en-US" b="1" dirty="0"/>
            </a:b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83803974"/>
              </p:ext>
            </p:extLst>
          </p:nvPr>
        </p:nvGraphicFramePr>
        <p:xfrm>
          <a:off x="0" y="1295401"/>
          <a:ext cx="9144000" cy="3573620"/>
        </p:xfrm>
        <a:graphic>
          <a:graphicData uri="http://schemas.openxmlformats.org/drawingml/2006/table">
            <a:tbl>
              <a:tblPr firstRow="1" firstCol="1" lastRow="1" lastCol="1" bandRow="1" bandCol="1">
                <a:tableStyleId>{D7AC3CCA-C797-4891-BE02-D94E43425B78}</a:tableStyleId>
              </a:tblPr>
              <a:tblGrid>
                <a:gridCol w="2047260"/>
                <a:gridCol w="7096740"/>
              </a:tblGrid>
              <a:tr h="357362">
                <a:tc>
                  <a:txBody>
                    <a:bodyPr/>
                    <a:lstStyle/>
                    <a:p>
                      <a:pPr marL="0" marR="0">
                        <a:spcBef>
                          <a:spcPts val="0"/>
                        </a:spcBef>
                        <a:spcAft>
                          <a:spcPts val="0"/>
                        </a:spcAft>
                      </a:pPr>
                      <a:r>
                        <a:rPr lang="en-US" sz="1200" dirty="0">
                          <a:effectLst/>
                        </a:rPr>
                        <a:t>Identifier</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UC5</a:t>
                      </a:r>
                      <a:endParaRPr lang="en-US" sz="1200">
                        <a:effectLst/>
                        <a:latin typeface="Times New Roman"/>
                        <a:ea typeface="PMingLiU"/>
                      </a:endParaRPr>
                    </a:p>
                  </a:txBody>
                  <a:tcPr marL="68580" marR="68580" marT="0" marB="0"/>
                </a:tc>
              </a:tr>
              <a:tr h="1429448">
                <a:tc>
                  <a:txBody>
                    <a:bodyPr/>
                    <a:lstStyle/>
                    <a:p>
                      <a:pPr marL="0" marR="0">
                        <a:spcBef>
                          <a:spcPts val="0"/>
                        </a:spcBef>
                        <a:spcAft>
                          <a:spcPts val="0"/>
                        </a:spcAft>
                      </a:pPr>
                      <a:r>
                        <a:rPr lang="en-US" sz="1200">
                          <a:effectLst/>
                        </a:rPr>
                        <a:t>Purpose</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The user can create his own network which basically contains all the doctors he would want to subscribe </a:t>
                      </a:r>
                      <a:r>
                        <a:rPr lang="en-US" sz="1200" dirty="0" err="1">
                          <a:effectLst/>
                        </a:rPr>
                        <a:t>to.the</a:t>
                      </a:r>
                      <a:r>
                        <a:rPr lang="en-US" sz="1200" dirty="0">
                          <a:effectLst/>
                        </a:rPr>
                        <a:t> user can also join an existing network where he would want to receive updates from.</a:t>
                      </a:r>
                      <a:endParaRPr lang="en-US" sz="1200" dirty="0">
                        <a:effectLst/>
                        <a:latin typeface="Times New Roman"/>
                        <a:ea typeface="PMingLiU"/>
                      </a:endParaRPr>
                    </a:p>
                  </a:txBody>
                  <a:tcPr marL="68580" marR="68580" marT="0" marB="0"/>
                </a:tc>
              </a:tr>
              <a:tr h="357362">
                <a:tc>
                  <a:txBody>
                    <a:bodyPr/>
                    <a:lstStyle/>
                    <a:p>
                      <a:pPr marL="0" marR="0">
                        <a:spcBef>
                          <a:spcPts val="0"/>
                        </a:spcBef>
                        <a:spcAft>
                          <a:spcPts val="0"/>
                        </a:spcAft>
                      </a:pPr>
                      <a:r>
                        <a:rPr lang="en-US" sz="1200">
                          <a:effectLst/>
                        </a:rPr>
                        <a:t>Requirements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None</a:t>
                      </a:r>
                      <a:endParaRPr lang="en-US" sz="1200">
                        <a:effectLst/>
                        <a:latin typeface="Times New Roman"/>
                        <a:ea typeface="PMingLiU"/>
                      </a:endParaRPr>
                    </a:p>
                  </a:txBody>
                  <a:tcPr marL="68580" marR="68580" marT="0" marB="0"/>
                </a:tc>
              </a:tr>
              <a:tr h="714724">
                <a:tc>
                  <a:txBody>
                    <a:bodyPr/>
                    <a:lstStyle/>
                    <a:p>
                      <a:pPr marL="0" marR="0">
                        <a:spcBef>
                          <a:spcPts val="0"/>
                        </a:spcBef>
                        <a:spcAft>
                          <a:spcPts val="0"/>
                        </a:spcAft>
                      </a:pPr>
                      <a:r>
                        <a:rPr lang="en-US" sz="1200">
                          <a:effectLst/>
                        </a:rPr>
                        <a:t>Development Risks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None</a:t>
                      </a:r>
                      <a:endParaRPr lang="en-US" sz="1200">
                        <a:effectLst/>
                        <a:latin typeface="Times New Roman"/>
                        <a:ea typeface="PMingLiU"/>
                      </a:endParaRPr>
                    </a:p>
                  </a:txBody>
                  <a:tcPr marL="68580" marR="68580" marT="0" marB="0"/>
                </a:tc>
              </a:tr>
              <a:tr h="357362">
                <a:tc>
                  <a:txBody>
                    <a:bodyPr/>
                    <a:lstStyle/>
                    <a:p>
                      <a:pPr marL="0" marR="0">
                        <a:spcBef>
                          <a:spcPts val="0"/>
                        </a:spcBef>
                        <a:spcAft>
                          <a:spcPts val="0"/>
                        </a:spcAft>
                      </a:pPr>
                      <a:r>
                        <a:rPr lang="en-US" sz="1200">
                          <a:effectLst/>
                        </a:rPr>
                        <a:t>Pre-conditions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UC1,UC2</a:t>
                      </a:r>
                      <a:endParaRPr lang="en-US" sz="1200">
                        <a:effectLst/>
                        <a:latin typeface="Times New Roman"/>
                        <a:ea typeface="PMingLiU"/>
                      </a:endParaRPr>
                    </a:p>
                  </a:txBody>
                  <a:tcPr marL="68580" marR="68580" marT="0" marB="0"/>
                </a:tc>
              </a:tr>
              <a:tr h="357362">
                <a:tc>
                  <a:txBody>
                    <a:bodyPr/>
                    <a:lstStyle/>
                    <a:p>
                      <a:pPr marL="0" marR="0">
                        <a:spcBef>
                          <a:spcPts val="0"/>
                        </a:spcBef>
                        <a:spcAft>
                          <a:spcPts val="0"/>
                        </a:spcAft>
                      </a:pPr>
                      <a:r>
                        <a:rPr lang="en-US" sz="1200">
                          <a:effectLst/>
                        </a:rPr>
                        <a:t>Post-conditions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The user creates a new network</a:t>
                      </a:r>
                      <a:endParaRPr lang="en-US" sz="1200" dirty="0">
                        <a:effectLst/>
                        <a:latin typeface="Times New Roman"/>
                        <a:ea typeface="PMingLiU"/>
                      </a:endParaRPr>
                    </a:p>
                  </a:txBody>
                  <a:tcPr marL="68580" marR="68580" marT="0" marB="0"/>
                </a:tc>
              </a:tr>
            </a:tbl>
          </a:graphicData>
        </a:graphic>
      </p:graphicFrame>
      <p:sp>
        <p:nvSpPr>
          <p:cNvPr id="7" name="TextBox 6"/>
          <p:cNvSpPr txBox="1"/>
          <p:nvPr/>
        </p:nvSpPr>
        <p:spPr>
          <a:xfrm>
            <a:off x="0" y="4876800"/>
            <a:ext cx="8991600" cy="369332"/>
          </a:xfrm>
          <a:prstGeom prst="rect">
            <a:avLst/>
          </a:prstGeom>
          <a:noFill/>
        </p:spPr>
        <p:txBody>
          <a:bodyPr wrap="square" rtlCol="0">
            <a:spAutoFit/>
          </a:bodyPr>
          <a:lstStyle/>
          <a:p>
            <a:r>
              <a:rPr lang="en-US" b="1" dirty="0" smtClean="0"/>
              <a:t>Target course of action: New network gets created</a:t>
            </a:r>
            <a:endParaRPr lang="en-US" b="1" dirty="0"/>
          </a:p>
        </p:txBody>
      </p:sp>
    </p:spTree>
    <p:extLst>
      <p:ext uri="{BB962C8B-B14F-4D97-AF65-F5344CB8AC3E}">
        <p14:creationId xmlns:p14="http://schemas.microsoft.com/office/powerpoint/2010/main" val="2475272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a:buNone/>
            </a:pPr>
            <a:r>
              <a:rPr lang="en" dirty="0"/>
              <a:t>System Purpose</a:t>
            </a:r>
          </a:p>
        </p:txBody>
      </p:sp>
      <p:sp>
        <p:nvSpPr>
          <p:cNvPr id="52" name="Shape 52"/>
          <p:cNvSpPr txBox="1">
            <a:spLocks noGrp="1"/>
          </p:cNvSpPr>
          <p:nvPr>
            <p:ph type="body" idx="1"/>
          </p:nvPr>
        </p:nvSpPr>
        <p:spPr>
          <a:xfrm>
            <a:off x="457200" y="1648484"/>
            <a:ext cx="8229600" cy="4066516"/>
          </a:xfrm>
          <a:prstGeom prst="rect">
            <a:avLst/>
          </a:prstGeom>
          <a:noFill/>
          <a:ln>
            <a:noFill/>
          </a:ln>
        </p:spPr>
        <p:txBody>
          <a:bodyPr lIns="91425" tIns="45700" rIns="91425" bIns="45700" anchor="t" anchorCtr="0">
            <a:noAutofit/>
          </a:bodyPr>
          <a:lstStyle/>
          <a:p>
            <a:pPr marL="0" lvl="0" indent="0" rtl="0">
              <a:buNone/>
            </a:pPr>
            <a:r>
              <a:rPr lang="en" dirty="0"/>
              <a:t>Mobile application that provides</a:t>
            </a:r>
          </a:p>
          <a:p>
            <a:r>
              <a:rPr lang="en-US" sz="2800" dirty="0"/>
              <a:t>The primary purpose of the Cash Doctor Mobile Application 3.0 is empowering consumers with </a:t>
            </a:r>
            <a:r>
              <a:rPr lang="en-US" sz="2800" dirty="0" smtClean="0"/>
              <a:t>control over the </a:t>
            </a:r>
            <a:r>
              <a:rPr lang="en-US" sz="2800" dirty="0"/>
              <a:t>cost and quality of care by sharing pricing and review information of </a:t>
            </a:r>
            <a:r>
              <a:rPr lang="en-US" sz="2800" dirty="0" smtClean="0"/>
              <a:t>healthcare.</a:t>
            </a:r>
            <a:endParaRPr lang="en-US" sz="2800" dirty="0"/>
          </a:p>
        </p:txBody>
      </p:sp>
      <p:sp>
        <p:nvSpPr>
          <p:cNvPr id="53" name="Shape 53"/>
          <p:cNvSpPr txBox="1">
            <a:spLocks noGrp="1"/>
          </p:cNvSpPr>
          <p:nvPr>
            <p:ph type="sldNum" idx="12"/>
          </p:nvPr>
        </p:nvSpPr>
        <p:spPr>
          <a:xfrm>
            <a:off x="6686225" y="5955746"/>
            <a:ext cx="2133599" cy="365125"/>
          </a:xfrm>
          <a:prstGeom prst="rect">
            <a:avLst/>
          </a:prstGeom>
          <a:noFill/>
          <a:ln>
            <a:noFill/>
          </a:ln>
        </p:spPr>
        <p:txBody>
          <a:bodyPr lIns="91425" tIns="45700" rIns="91425" bIns="45700" anchor="ctr" anchorCtr="0">
            <a:noAutofit/>
          </a:bodyPr>
          <a:lstStyle/>
          <a:p>
            <a:pPr marL="0" marR="0" lvl="0" indent="0" algn="r" rtl="0">
              <a:buSzPct val="25000"/>
              <a:buNone/>
            </a:pPr>
            <a:r>
              <a:rPr lang="en" dirty="0"/>
              <a:t> </a:t>
            </a:r>
            <a:r>
              <a:rPr lang="en-US" dirty="0" smtClean="0"/>
              <a:t>4</a:t>
            </a:r>
            <a:endParaRPr lang="en" dirty="0"/>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7" y="201169"/>
            <a:ext cx="8260799" cy="950976"/>
          </a:xfrm>
        </p:spPr>
        <p:txBody>
          <a:bodyPr>
            <a:normAutofit fontScale="90000"/>
          </a:bodyPr>
          <a:lstStyle/>
          <a:p>
            <a:r>
              <a:rPr lang="en-US" b="1" dirty="0" smtClean="0"/>
              <a:t/>
            </a:r>
            <a:br>
              <a:rPr lang="en-US" b="1" dirty="0" smtClean="0"/>
            </a:br>
            <a:r>
              <a:rPr lang="en-US" b="1" dirty="0" smtClean="0">
                <a:solidFill>
                  <a:schemeClr val="tx1"/>
                </a:solidFill>
                <a:latin typeface="Calibri" panose="020F0502020204030204" pitchFamily="34" charset="0"/>
              </a:rPr>
              <a:t>Get </a:t>
            </a:r>
            <a:r>
              <a:rPr lang="en-US" b="1" dirty="0">
                <a:solidFill>
                  <a:schemeClr val="tx1"/>
                </a:solidFill>
                <a:latin typeface="Calibri" panose="020F0502020204030204" pitchFamily="34" charset="0"/>
              </a:rPr>
              <a:t>notified based on the network subscribed for</a:t>
            </a:r>
            <a:r>
              <a:rPr lang="en-US" b="1" dirty="0"/>
              <a:t/>
            </a:r>
            <a:br>
              <a:rPr lang="en-US" b="1"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9440678"/>
              </p:ext>
            </p:extLst>
          </p:nvPr>
        </p:nvGraphicFramePr>
        <p:xfrm>
          <a:off x="0" y="1371599"/>
          <a:ext cx="9144000" cy="3223102"/>
        </p:xfrm>
        <a:graphic>
          <a:graphicData uri="http://schemas.openxmlformats.org/drawingml/2006/table">
            <a:tbl>
              <a:tblPr firstRow="1" firstCol="1" lastRow="1" lastCol="1" bandRow="1" bandCol="1">
                <a:tableStyleId>{D7AC3CCA-C797-4891-BE02-D94E43425B78}</a:tableStyleId>
              </a:tblPr>
              <a:tblGrid>
                <a:gridCol w="2047260"/>
                <a:gridCol w="7096740"/>
              </a:tblGrid>
              <a:tr h="402888">
                <a:tc>
                  <a:txBody>
                    <a:bodyPr/>
                    <a:lstStyle/>
                    <a:p>
                      <a:pPr marL="0" marR="0">
                        <a:spcBef>
                          <a:spcPts val="0"/>
                        </a:spcBef>
                        <a:spcAft>
                          <a:spcPts val="0"/>
                        </a:spcAft>
                      </a:pPr>
                      <a:r>
                        <a:rPr lang="en-US" sz="1200" dirty="0">
                          <a:effectLst/>
                        </a:rPr>
                        <a:t>Identifier</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UC7</a:t>
                      </a:r>
                      <a:endParaRPr lang="en-US" sz="1200" dirty="0">
                        <a:effectLst/>
                        <a:latin typeface="Times New Roman"/>
                        <a:ea typeface="PMingLiU"/>
                      </a:endParaRPr>
                    </a:p>
                  </a:txBody>
                  <a:tcPr marL="68580" marR="68580" marT="0" marB="0"/>
                </a:tc>
              </a:tr>
              <a:tr h="402888">
                <a:tc>
                  <a:txBody>
                    <a:bodyPr/>
                    <a:lstStyle/>
                    <a:p>
                      <a:pPr marL="0" marR="0">
                        <a:spcBef>
                          <a:spcPts val="0"/>
                        </a:spcBef>
                        <a:spcAft>
                          <a:spcPts val="0"/>
                        </a:spcAft>
                      </a:pPr>
                      <a:r>
                        <a:rPr lang="en-US" sz="1200">
                          <a:effectLst/>
                        </a:rPr>
                        <a:t>Purpose</a:t>
                      </a:r>
                      <a:endParaRPr lang="en-US" sz="1200">
                        <a:effectLst/>
                        <a:latin typeface="Times New Roman"/>
                        <a:ea typeface="PMingLiU"/>
                      </a:endParaRPr>
                    </a:p>
                  </a:txBody>
                  <a:tcPr marL="68580" marR="68580" marT="0" marB="0"/>
                </a:tc>
                <a:tc>
                  <a:txBody>
                    <a:bodyPr/>
                    <a:lstStyle/>
                    <a:p>
                      <a:pPr marL="457200" marR="0" indent="-457200">
                        <a:spcBef>
                          <a:spcPts val="0"/>
                        </a:spcBef>
                        <a:spcAft>
                          <a:spcPts val="0"/>
                        </a:spcAft>
                      </a:pPr>
                      <a:r>
                        <a:rPr lang="en-US" sz="1200">
                          <a:effectLst/>
                        </a:rPr>
                        <a:t>The </a:t>
                      </a:r>
                      <a:endParaRPr lang="en-US" sz="1200">
                        <a:effectLst/>
                        <a:latin typeface="Times New Roman"/>
                        <a:ea typeface="PMingLiU"/>
                      </a:endParaRPr>
                    </a:p>
                  </a:txBody>
                  <a:tcPr marL="68580" marR="68580" marT="0" marB="0"/>
                </a:tc>
              </a:tr>
              <a:tr h="402888">
                <a:tc>
                  <a:txBody>
                    <a:bodyPr/>
                    <a:lstStyle/>
                    <a:p>
                      <a:pPr marL="0" marR="0">
                        <a:spcBef>
                          <a:spcPts val="0"/>
                        </a:spcBef>
                        <a:spcAft>
                          <a:spcPts val="0"/>
                        </a:spcAft>
                      </a:pPr>
                      <a:r>
                        <a:rPr lang="en-US" sz="1200">
                          <a:effectLst/>
                        </a:rPr>
                        <a:t>Requirements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None</a:t>
                      </a:r>
                      <a:endParaRPr lang="en-US" sz="1200" dirty="0">
                        <a:effectLst/>
                        <a:latin typeface="Times New Roman"/>
                        <a:ea typeface="PMingLiU"/>
                      </a:endParaRPr>
                    </a:p>
                  </a:txBody>
                  <a:tcPr marL="68580" marR="68580" marT="0" marB="0"/>
                </a:tc>
              </a:tr>
              <a:tr h="805775">
                <a:tc>
                  <a:txBody>
                    <a:bodyPr/>
                    <a:lstStyle/>
                    <a:p>
                      <a:pPr marL="0" marR="0">
                        <a:spcBef>
                          <a:spcPts val="0"/>
                        </a:spcBef>
                        <a:spcAft>
                          <a:spcPts val="0"/>
                        </a:spcAft>
                      </a:pPr>
                      <a:r>
                        <a:rPr lang="en-US" sz="1200">
                          <a:effectLst/>
                        </a:rPr>
                        <a:t>Development Risks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None</a:t>
                      </a:r>
                      <a:endParaRPr lang="en-US" sz="1200">
                        <a:effectLst/>
                        <a:latin typeface="Times New Roman"/>
                        <a:ea typeface="PMingLiU"/>
                      </a:endParaRPr>
                    </a:p>
                  </a:txBody>
                  <a:tcPr marL="68580" marR="68580" marT="0" marB="0"/>
                </a:tc>
              </a:tr>
              <a:tr h="402888">
                <a:tc>
                  <a:txBody>
                    <a:bodyPr/>
                    <a:lstStyle/>
                    <a:p>
                      <a:pPr marL="0" marR="0">
                        <a:spcBef>
                          <a:spcPts val="0"/>
                        </a:spcBef>
                        <a:spcAft>
                          <a:spcPts val="0"/>
                        </a:spcAft>
                      </a:pPr>
                      <a:r>
                        <a:rPr lang="en-US" sz="1200">
                          <a:effectLst/>
                        </a:rPr>
                        <a:t>Pre-conditions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UC4,UC6</a:t>
                      </a:r>
                      <a:endParaRPr lang="en-US" sz="1200">
                        <a:effectLst/>
                        <a:latin typeface="Times New Roman"/>
                        <a:ea typeface="PMingLiU"/>
                      </a:endParaRPr>
                    </a:p>
                  </a:txBody>
                  <a:tcPr marL="68580" marR="68580" marT="0" marB="0"/>
                </a:tc>
              </a:tr>
              <a:tr h="805775">
                <a:tc>
                  <a:txBody>
                    <a:bodyPr/>
                    <a:lstStyle/>
                    <a:p>
                      <a:pPr marL="0" marR="0">
                        <a:spcBef>
                          <a:spcPts val="0"/>
                        </a:spcBef>
                        <a:spcAft>
                          <a:spcPts val="0"/>
                        </a:spcAft>
                      </a:pPr>
                      <a:r>
                        <a:rPr lang="en-US" sz="1200">
                          <a:effectLst/>
                        </a:rPr>
                        <a:t>Post-conditions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The user will be able to get up to date information about all the notification posted by their providers</a:t>
                      </a:r>
                      <a:endParaRPr lang="en-US" sz="1200" dirty="0">
                        <a:effectLst/>
                        <a:latin typeface="Times New Roman"/>
                        <a:ea typeface="PMingLiU"/>
                      </a:endParaRPr>
                    </a:p>
                  </a:txBody>
                  <a:tcPr marL="68580" marR="68580" marT="0" marB="0"/>
                </a:tc>
              </a:tr>
            </a:tbl>
          </a:graphicData>
        </a:graphic>
      </p:graphicFrame>
      <p:sp>
        <p:nvSpPr>
          <p:cNvPr id="7" name="TextBox 6"/>
          <p:cNvSpPr txBox="1"/>
          <p:nvPr/>
        </p:nvSpPr>
        <p:spPr>
          <a:xfrm>
            <a:off x="0" y="4572000"/>
            <a:ext cx="9144000" cy="369332"/>
          </a:xfrm>
          <a:prstGeom prst="rect">
            <a:avLst/>
          </a:prstGeom>
          <a:noFill/>
        </p:spPr>
        <p:txBody>
          <a:bodyPr wrap="square" rtlCol="0">
            <a:spAutoFit/>
          </a:bodyPr>
          <a:lstStyle/>
          <a:p>
            <a:r>
              <a:rPr lang="en-US" b="1" dirty="0" smtClean="0"/>
              <a:t>Target Action of Course: User gets information about the provider he has subscribed to.</a:t>
            </a:r>
            <a:r>
              <a:rPr lang="en-US" dirty="0" smtClean="0"/>
              <a:t> </a:t>
            </a:r>
            <a:endParaRPr lang="en-US" dirty="0"/>
          </a:p>
        </p:txBody>
      </p:sp>
    </p:spTree>
    <p:extLst>
      <p:ext uri="{BB962C8B-B14F-4D97-AF65-F5344CB8AC3E}">
        <p14:creationId xmlns:p14="http://schemas.microsoft.com/office/powerpoint/2010/main" val="20424276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solidFill>
                <a:latin typeface="Calibri" panose="020F0502020204030204" pitchFamily="34" charset="0"/>
              </a:rPr>
              <a:t>Customer can rate/review a provider</a:t>
            </a:r>
            <a:r>
              <a:rPr lang="en-US" b="1" dirty="0"/>
              <a:t/>
            </a:r>
            <a:br>
              <a:rPr lang="en-US" b="1"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90432549"/>
              </p:ext>
            </p:extLst>
          </p:nvPr>
        </p:nvGraphicFramePr>
        <p:xfrm>
          <a:off x="0" y="1066800"/>
          <a:ext cx="9144000" cy="3436461"/>
        </p:xfrm>
        <a:graphic>
          <a:graphicData uri="http://schemas.openxmlformats.org/drawingml/2006/table">
            <a:tbl>
              <a:tblPr firstRow="1" firstCol="1" lastRow="1" lastCol="1" bandRow="1" bandCol="1">
                <a:tableStyleId>{D7AC3CCA-C797-4891-BE02-D94E43425B78}</a:tableStyleId>
              </a:tblPr>
              <a:tblGrid>
                <a:gridCol w="2047260"/>
                <a:gridCol w="7096740"/>
              </a:tblGrid>
              <a:tr h="490923">
                <a:tc>
                  <a:txBody>
                    <a:bodyPr/>
                    <a:lstStyle/>
                    <a:p>
                      <a:pPr marL="0" marR="0">
                        <a:spcBef>
                          <a:spcPts val="0"/>
                        </a:spcBef>
                        <a:spcAft>
                          <a:spcPts val="0"/>
                        </a:spcAft>
                      </a:pPr>
                      <a:r>
                        <a:rPr lang="en-US" sz="1200" dirty="0">
                          <a:effectLst/>
                        </a:rPr>
                        <a:t>Identifier</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UC11</a:t>
                      </a:r>
                      <a:endParaRPr lang="en-US" sz="1200">
                        <a:effectLst/>
                        <a:latin typeface="Times New Roman"/>
                        <a:ea typeface="PMingLiU"/>
                      </a:endParaRPr>
                    </a:p>
                  </a:txBody>
                  <a:tcPr marL="68580" marR="68580" marT="0" marB="0"/>
                </a:tc>
              </a:tr>
              <a:tr h="490923">
                <a:tc>
                  <a:txBody>
                    <a:bodyPr/>
                    <a:lstStyle/>
                    <a:p>
                      <a:pPr marL="0" marR="0">
                        <a:spcBef>
                          <a:spcPts val="0"/>
                        </a:spcBef>
                        <a:spcAft>
                          <a:spcPts val="0"/>
                        </a:spcAft>
                      </a:pPr>
                      <a:r>
                        <a:rPr lang="en-US" sz="1200">
                          <a:effectLst/>
                        </a:rPr>
                        <a:t>Purpose</a:t>
                      </a:r>
                      <a:endParaRPr lang="en-US" sz="1200">
                        <a:effectLst/>
                        <a:latin typeface="Times New Roman"/>
                        <a:ea typeface="PMingLiU"/>
                      </a:endParaRPr>
                    </a:p>
                  </a:txBody>
                  <a:tcPr marL="68580" marR="68580" marT="0" marB="0"/>
                </a:tc>
                <a:tc>
                  <a:txBody>
                    <a:bodyPr/>
                    <a:lstStyle/>
                    <a:p>
                      <a:pPr marL="457200" marR="0" indent="-457200">
                        <a:spcBef>
                          <a:spcPts val="0"/>
                        </a:spcBef>
                        <a:spcAft>
                          <a:spcPts val="0"/>
                        </a:spcAft>
                      </a:pPr>
                      <a:r>
                        <a:rPr lang="en-US" sz="1200">
                          <a:effectLst/>
                        </a:rPr>
                        <a:t>The user has the ability to rate or review a provider</a:t>
                      </a:r>
                      <a:endParaRPr lang="en-US" sz="1200">
                        <a:effectLst/>
                        <a:latin typeface="Times New Roman"/>
                        <a:ea typeface="PMingLiU"/>
                      </a:endParaRPr>
                    </a:p>
                  </a:txBody>
                  <a:tcPr marL="68580" marR="68580" marT="0" marB="0"/>
                </a:tc>
              </a:tr>
              <a:tr h="490923">
                <a:tc>
                  <a:txBody>
                    <a:bodyPr/>
                    <a:lstStyle/>
                    <a:p>
                      <a:pPr marL="0" marR="0">
                        <a:spcBef>
                          <a:spcPts val="0"/>
                        </a:spcBef>
                        <a:spcAft>
                          <a:spcPts val="0"/>
                        </a:spcAft>
                      </a:pPr>
                      <a:r>
                        <a:rPr lang="en-US" sz="1200">
                          <a:effectLst/>
                        </a:rPr>
                        <a:t>Requirements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None</a:t>
                      </a:r>
                      <a:endParaRPr lang="en-US" sz="1200" dirty="0">
                        <a:effectLst/>
                        <a:latin typeface="Times New Roman"/>
                        <a:ea typeface="PMingLiU"/>
                      </a:endParaRPr>
                    </a:p>
                  </a:txBody>
                  <a:tcPr marL="68580" marR="68580" marT="0" marB="0"/>
                </a:tc>
              </a:tr>
              <a:tr h="981846">
                <a:tc>
                  <a:txBody>
                    <a:bodyPr/>
                    <a:lstStyle/>
                    <a:p>
                      <a:pPr marL="0" marR="0">
                        <a:spcBef>
                          <a:spcPts val="0"/>
                        </a:spcBef>
                        <a:spcAft>
                          <a:spcPts val="0"/>
                        </a:spcAft>
                      </a:pPr>
                      <a:r>
                        <a:rPr lang="en-US" sz="1200">
                          <a:effectLst/>
                        </a:rPr>
                        <a:t>Development Risks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None</a:t>
                      </a:r>
                      <a:endParaRPr lang="en-US" sz="1200" dirty="0">
                        <a:effectLst/>
                        <a:latin typeface="Times New Roman"/>
                        <a:ea typeface="PMingLiU"/>
                      </a:endParaRPr>
                    </a:p>
                  </a:txBody>
                  <a:tcPr marL="68580" marR="68580" marT="0" marB="0"/>
                </a:tc>
              </a:tr>
              <a:tr h="490923">
                <a:tc>
                  <a:txBody>
                    <a:bodyPr/>
                    <a:lstStyle/>
                    <a:p>
                      <a:pPr marL="0" marR="0">
                        <a:spcBef>
                          <a:spcPts val="0"/>
                        </a:spcBef>
                        <a:spcAft>
                          <a:spcPts val="0"/>
                        </a:spcAft>
                      </a:pPr>
                      <a:r>
                        <a:rPr lang="en-US" sz="1200">
                          <a:effectLst/>
                        </a:rPr>
                        <a:t>Pre-conditions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UC4</a:t>
                      </a:r>
                      <a:endParaRPr lang="en-US" sz="1200">
                        <a:effectLst/>
                        <a:latin typeface="Times New Roman"/>
                        <a:ea typeface="PMingLiU"/>
                      </a:endParaRPr>
                    </a:p>
                  </a:txBody>
                  <a:tcPr marL="68580" marR="68580" marT="0" marB="0"/>
                </a:tc>
              </a:tr>
              <a:tr h="490923">
                <a:tc>
                  <a:txBody>
                    <a:bodyPr/>
                    <a:lstStyle/>
                    <a:p>
                      <a:pPr marL="0" marR="0">
                        <a:spcBef>
                          <a:spcPts val="0"/>
                        </a:spcBef>
                        <a:spcAft>
                          <a:spcPts val="0"/>
                        </a:spcAft>
                      </a:pPr>
                      <a:r>
                        <a:rPr lang="en-US" sz="1200">
                          <a:effectLst/>
                        </a:rPr>
                        <a:t>Post-conditions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None</a:t>
                      </a:r>
                      <a:endParaRPr lang="en-US" sz="1200" dirty="0">
                        <a:effectLst/>
                        <a:latin typeface="Times New Roman"/>
                        <a:ea typeface="PMingLiU"/>
                      </a:endParaRPr>
                    </a:p>
                  </a:txBody>
                  <a:tcPr marL="68580" marR="68580" marT="0" marB="0"/>
                </a:tc>
              </a:tr>
            </a:tbl>
          </a:graphicData>
        </a:graphic>
      </p:graphicFrame>
      <p:sp>
        <p:nvSpPr>
          <p:cNvPr id="5" name="TextBox 4"/>
          <p:cNvSpPr txBox="1"/>
          <p:nvPr/>
        </p:nvSpPr>
        <p:spPr>
          <a:xfrm>
            <a:off x="0" y="4495800"/>
            <a:ext cx="9144000" cy="646331"/>
          </a:xfrm>
          <a:prstGeom prst="rect">
            <a:avLst/>
          </a:prstGeom>
          <a:noFill/>
        </p:spPr>
        <p:txBody>
          <a:bodyPr wrap="square" rtlCol="0">
            <a:spAutoFit/>
          </a:bodyPr>
          <a:lstStyle/>
          <a:p>
            <a:r>
              <a:rPr lang="en-US" b="1" dirty="0" smtClean="0"/>
              <a:t>Target Action of Course: The customer rates and reviews a provider and information is </a:t>
            </a:r>
          </a:p>
          <a:p>
            <a:r>
              <a:rPr lang="en-US" b="1" dirty="0"/>
              <a:t> </a:t>
            </a:r>
            <a:r>
              <a:rPr lang="en-US" b="1" dirty="0" smtClean="0"/>
              <a:t>                                             updated in database </a:t>
            </a:r>
            <a:endParaRPr lang="en-US" b="1" dirty="0"/>
          </a:p>
        </p:txBody>
      </p:sp>
    </p:spTree>
    <p:extLst>
      <p:ext uri="{BB962C8B-B14F-4D97-AF65-F5344CB8AC3E}">
        <p14:creationId xmlns:p14="http://schemas.microsoft.com/office/powerpoint/2010/main" val="3841001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7" y="243779"/>
            <a:ext cx="8260799" cy="1039500"/>
          </a:xfrm>
        </p:spPr>
        <p:txBody>
          <a:bodyPr>
            <a:normAutofit fontScale="90000"/>
          </a:bodyPr>
          <a:lstStyle/>
          <a:p>
            <a:r>
              <a:rPr lang="en-US" b="1" dirty="0" smtClean="0"/>
              <a:t/>
            </a:r>
            <a:br>
              <a:rPr lang="en-US" b="1" dirty="0" smtClean="0"/>
            </a:br>
            <a:r>
              <a:rPr lang="en-US" b="1" dirty="0" smtClean="0">
                <a:solidFill>
                  <a:schemeClr val="tx1"/>
                </a:solidFill>
                <a:latin typeface="Calibri" panose="020F0502020204030204" pitchFamily="34" charset="0"/>
              </a:rPr>
              <a:t>Customer </a:t>
            </a:r>
            <a:r>
              <a:rPr lang="en-US" b="1" dirty="0">
                <a:solidFill>
                  <a:schemeClr val="tx1"/>
                </a:solidFill>
                <a:latin typeface="Calibri" panose="020F0502020204030204" pitchFamily="34" charset="0"/>
              </a:rPr>
              <a:t>can compare medical price information </a:t>
            </a:r>
            <a:r>
              <a:rPr lang="en-US" b="1" dirty="0"/>
              <a:t/>
            </a:r>
            <a:br>
              <a:rPr lang="en-US" b="1"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42184326"/>
              </p:ext>
            </p:extLst>
          </p:nvPr>
        </p:nvGraphicFramePr>
        <p:xfrm>
          <a:off x="0" y="1371601"/>
          <a:ext cx="9144000" cy="3131660"/>
        </p:xfrm>
        <a:graphic>
          <a:graphicData uri="http://schemas.openxmlformats.org/drawingml/2006/table">
            <a:tbl>
              <a:tblPr firstRow="1" firstCol="1" lastRow="1" lastCol="1" bandRow="1" bandCol="1">
                <a:tableStyleId>{D7AC3CCA-C797-4891-BE02-D94E43425B78}</a:tableStyleId>
              </a:tblPr>
              <a:tblGrid>
                <a:gridCol w="2047260"/>
                <a:gridCol w="7096740"/>
              </a:tblGrid>
              <a:tr h="447380">
                <a:tc>
                  <a:txBody>
                    <a:bodyPr/>
                    <a:lstStyle/>
                    <a:p>
                      <a:pPr marL="0" marR="0">
                        <a:spcBef>
                          <a:spcPts val="0"/>
                        </a:spcBef>
                        <a:spcAft>
                          <a:spcPts val="0"/>
                        </a:spcAft>
                      </a:pPr>
                      <a:r>
                        <a:rPr lang="en-US" sz="1200" dirty="0">
                          <a:effectLst/>
                        </a:rPr>
                        <a:t>Identifier</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UC12</a:t>
                      </a:r>
                      <a:endParaRPr lang="en-US" sz="1200">
                        <a:effectLst/>
                        <a:latin typeface="Times New Roman"/>
                        <a:ea typeface="PMingLiU"/>
                      </a:endParaRPr>
                    </a:p>
                  </a:txBody>
                  <a:tcPr marL="68580" marR="68580" marT="0" marB="0"/>
                </a:tc>
              </a:tr>
              <a:tr h="447380">
                <a:tc>
                  <a:txBody>
                    <a:bodyPr/>
                    <a:lstStyle/>
                    <a:p>
                      <a:pPr marL="0" marR="0">
                        <a:spcBef>
                          <a:spcPts val="0"/>
                        </a:spcBef>
                        <a:spcAft>
                          <a:spcPts val="0"/>
                        </a:spcAft>
                      </a:pPr>
                      <a:r>
                        <a:rPr lang="en-US" sz="1200">
                          <a:effectLst/>
                        </a:rPr>
                        <a:t>Purpose</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The user has the ability to compare medical price information</a:t>
                      </a:r>
                      <a:endParaRPr lang="en-US" sz="1200">
                        <a:effectLst/>
                        <a:latin typeface="Times New Roman"/>
                        <a:ea typeface="PMingLiU"/>
                      </a:endParaRPr>
                    </a:p>
                  </a:txBody>
                  <a:tcPr marL="68580" marR="68580" marT="0" marB="0"/>
                </a:tc>
              </a:tr>
              <a:tr h="447380">
                <a:tc>
                  <a:txBody>
                    <a:bodyPr/>
                    <a:lstStyle/>
                    <a:p>
                      <a:pPr marL="0" marR="0">
                        <a:spcBef>
                          <a:spcPts val="0"/>
                        </a:spcBef>
                        <a:spcAft>
                          <a:spcPts val="0"/>
                        </a:spcAft>
                      </a:pPr>
                      <a:r>
                        <a:rPr lang="en-US" sz="1200">
                          <a:effectLst/>
                        </a:rPr>
                        <a:t>Requirements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None</a:t>
                      </a:r>
                      <a:endParaRPr lang="en-US" sz="1200" dirty="0">
                        <a:effectLst/>
                        <a:latin typeface="Times New Roman"/>
                        <a:ea typeface="PMingLiU"/>
                      </a:endParaRPr>
                    </a:p>
                  </a:txBody>
                  <a:tcPr marL="68580" marR="68580" marT="0" marB="0"/>
                </a:tc>
              </a:tr>
              <a:tr h="894760">
                <a:tc>
                  <a:txBody>
                    <a:bodyPr/>
                    <a:lstStyle/>
                    <a:p>
                      <a:pPr marL="0" marR="0">
                        <a:spcBef>
                          <a:spcPts val="0"/>
                        </a:spcBef>
                        <a:spcAft>
                          <a:spcPts val="0"/>
                        </a:spcAft>
                      </a:pPr>
                      <a:r>
                        <a:rPr lang="en-US" sz="1200">
                          <a:effectLst/>
                        </a:rPr>
                        <a:t>Development Risks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None</a:t>
                      </a:r>
                      <a:endParaRPr lang="en-US" sz="1200" dirty="0">
                        <a:effectLst/>
                        <a:latin typeface="Times New Roman"/>
                        <a:ea typeface="PMingLiU"/>
                      </a:endParaRPr>
                    </a:p>
                  </a:txBody>
                  <a:tcPr marL="68580" marR="68580" marT="0" marB="0"/>
                </a:tc>
              </a:tr>
              <a:tr h="447380">
                <a:tc>
                  <a:txBody>
                    <a:bodyPr/>
                    <a:lstStyle/>
                    <a:p>
                      <a:pPr marL="0" marR="0">
                        <a:spcBef>
                          <a:spcPts val="0"/>
                        </a:spcBef>
                        <a:spcAft>
                          <a:spcPts val="0"/>
                        </a:spcAft>
                      </a:pPr>
                      <a:r>
                        <a:rPr lang="en-US" sz="1200">
                          <a:effectLst/>
                        </a:rPr>
                        <a:t>Pre-conditions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UC4</a:t>
                      </a:r>
                      <a:endParaRPr lang="en-US" sz="1200">
                        <a:effectLst/>
                        <a:latin typeface="Times New Roman"/>
                        <a:ea typeface="PMingLiU"/>
                      </a:endParaRPr>
                    </a:p>
                  </a:txBody>
                  <a:tcPr marL="68580" marR="68580" marT="0" marB="0"/>
                </a:tc>
              </a:tr>
              <a:tr h="447380">
                <a:tc>
                  <a:txBody>
                    <a:bodyPr/>
                    <a:lstStyle/>
                    <a:p>
                      <a:pPr marL="0" marR="0">
                        <a:spcBef>
                          <a:spcPts val="0"/>
                        </a:spcBef>
                        <a:spcAft>
                          <a:spcPts val="0"/>
                        </a:spcAft>
                      </a:pPr>
                      <a:r>
                        <a:rPr lang="en-US" sz="1200">
                          <a:effectLst/>
                        </a:rPr>
                        <a:t>Post-conditions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None</a:t>
                      </a:r>
                      <a:endParaRPr lang="en-US" sz="1200" dirty="0">
                        <a:effectLst/>
                        <a:latin typeface="Times New Roman"/>
                        <a:ea typeface="PMingLiU"/>
                      </a:endParaRPr>
                    </a:p>
                  </a:txBody>
                  <a:tcPr marL="68580" marR="68580" marT="0" marB="0"/>
                </a:tc>
              </a:tr>
            </a:tbl>
          </a:graphicData>
        </a:graphic>
      </p:graphicFrame>
      <p:sp>
        <p:nvSpPr>
          <p:cNvPr id="5" name="TextBox 4"/>
          <p:cNvSpPr txBox="1"/>
          <p:nvPr/>
        </p:nvSpPr>
        <p:spPr>
          <a:xfrm>
            <a:off x="0" y="4495800"/>
            <a:ext cx="9144000" cy="369332"/>
          </a:xfrm>
          <a:prstGeom prst="rect">
            <a:avLst/>
          </a:prstGeom>
          <a:noFill/>
        </p:spPr>
        <p:txBody>
          <a:bodyPr wrap="square" rtlCol="0">
            <a:spAutoFit/>
          </a:bodyPr>
          <a:lstStyle/>
          <a:p>
            <a:r>
              <a:rPr lang="en-US" b="1" dirty="0" smtClean="0"/>
              <a:t>Target Course of Action: The user compares the result he has got from his search results</a:t>
            </a:r>
            <a:endParaRPr lang="en-US" b="1" dirty="0"/>
          </a:p>
        </p:txBody>
      </p:sp>
    </p:spTree>
    <p:extLst>
      <p:ext uri="{BB962C8B-B14F-4D97-AF65-F5344CB8AC3E}">
        <p14:creationId xmlns:p14="http://schemas.microsoft.com/office/powerpoint/2010/main" val="23968769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99" y="408371"/>
            <a:ext cx="8260799" cy="1039500"/>
          </a:xfrm>
        </p:spPr>
        <p:txBody>
          <a:bodyPr>
            <a:normAutofit fontScale="90000"/>
          </a:bodyPr>
          <a:lstStyle/>
          <a:p>
            <a:r>
              <a:rPr lang="en-US" b="1" dirty="0">
                <a:solidFill>
                  <a:schemeClr val="tx1"/>
                </a:solidFill>
                <a:latin typeface="Calibri" panose="020F0502020204030204" pitchFamily="34" charset="0"/>
              </a:rPr>
              <a:t>Provider shares Healthcare Information</a:t>
            </a:r>
            <a:r>
              <a:rPr lang="en-US" b="1" dirty="0"/>
              <a:t/>
            </a:r>
            <a:br>
              <a:rPr lang="en-US" b="1"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66390487"/>
              </p:ext>
            </p:extLst>
          </p:nvPr>
        </p:nvGraphicFramePr>
        <p:xfrm>
          <a:off x="0" y="1295400"/>
          <a:ext cx="9143999" cy="3390741"/>
        </p:xfrm>
        <a:graphic>
          <a:graphicData uri="http://schemas.openxmlformats.org/drawingml/2006/table">
            <a:tbl>
              <a:tblPr firstRow="1" firstCol="1" lastRow="1" lastCol="1" bandRow="1" bandCol="1">
                <a:tableStyleId>{D7AC3CCA-C797-4891-BE02-D94E43425B78}</a:tableStyleId>
              </a:tblPr>
              <a:tblGrid>
                <a:gridCol w="2047260"/>
                <a:gridCol w="7096739"/>
              </a:tblGrid>
              <a:tr h="376749">
                <a:tc>
                  <a:txBody>
                    <a:bodyPr/>
                    <a:lstStyle/>
                    <a:p>
                      <a:pPr marL="0" marR="0">
                        <a:spcBef>
                          <a:spcPts val="0"/>
                        </a:spcBef>
                        <a:spcAft>
                          <a:spcPts val="0"/>
                        </a:spcAft>
                      </a:pPr>
                      <a:r>
                        <a:rPr lang="en-US" sz="1200" dirty="0">
                          <a:effectLst/>
                        </a:rPr>
                        <a:t>Identifier</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UC9</a:t>
                      </a:r>
                      <a:endParaRPr lang="en-US" sz="1200">
                        <a:effectLst/>
                        <a:latin typeface="Times New Roman"/>
                        <a:ea typeface="PMingLiU"/>
                      </a:endParaRPr>
                    </a:p>
                  </a:txBody>
                  <a:tcPr marL="68580" marR="68580" marT="0" marB="0"/>
                </a:tc>
              </a:tr>
              <a:tr h="753498">
                <a:tc>
                  <a:txBody>
                    <a:bodyPr/>
                    <a:lstStyle/>
                    <a:p>
                      <a:pPr marL="0" marR="0">
                        <a:spcBef>
                          <a:spcPts val="0"/>
                        </a:spcBef>
                        <a:spcAft>
                          <a:spcPts val="0"/>
                        </a:spcAft>
                      </a:pPr>
                      <a:r>
                        <a:rPr lang="en-US" sz="1200">
                          <a:effectLst/>
                        </a:rPr>
                        <a:t>Purpose</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The provider will be able to share all the healthcare services that he offers in the form of blogs,videos,pictures etc.</a:t>
                      </a:r>
                      <a:endParaRPr lang="en-US" sz="1200">
                        <a:effectLst/>
                        <a:latin typeface="Times New Roman"/>
                        <a:ea typeface="PMingLiU"/>
                      </a:endParaRPr>
                    </a:p>
                  </a:txBody>
                  <a:tcPr marL="68580" marR="68580" marT="0" marB="0"/>
                </a:tc>
              </a:tr>
              <a:tr h="376749">
                <a:tc>
                  <a:txBody>
                    <a:bodyPr/>
                    <a:lstStyle/>
                    <a:p>
                      <a:pPr marL="0" marR="0">
                        <a:spcBef>
                          <a:spcPts val="0"/>
                        </a:spcBef>
                        <a:spcAft>
                          <a:spcPts val="0"/>
                        </a:spcAft>
                      </a:pPr>
                      <a:r>
                        <a:rPr lang="en-US" sz="1200">
                          <a:effectLst/>
                        </a:rPr>
                        <a:t>Requirements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None</a:t>
                      </a:r>
                      <a:endParaRPr lang="en-US" sz="1200">
                        <a:effectLst/>
                        <a:latin typeface="Times New Roman"/>
                        <a:ea typeface="PMingLiU"/>
                      </a:endParaRPr>
                    </a:p>
                  </a:txBody>
                  <a:tcPr marL="68580" marR="68580" marT="0" marB="0"/>
                </a:tc>
              </a:tr>
              <a:tr h="753498">
                <a:tc>
                  <a:txBody>
                    <a:bodyPr/>
                    <a:lstStyle/>
                    <a:p>
                      <a:pPr marL="0" marR="0">
                        <a:spcBef>
                          <a:spcPts val="0"/>
                        </a:spcBef>
                        <a:spcAft>
                          <a:spcPts val="0"/>
                        </a:spcAft>
                      </a:pPr>
                      <a:r>
                        <a:rPr lang="en-US" sz="1200" dirty="0">
                          <a:effectLst/>
                        </a:rPr>
                        <a:t>Development Risks</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None</a:t>
                      </a:r>
                      <a:endParaRPr lang="en-US" sz="1200" dirty="0">
                        <a:effectLst/>
                        <a:latin typeface="Times New Roman"/>
                        <a:ea typeface="PMingLiU"/>
                      </a:endParaRPr>
                    </a:p>
                  </a:txBody>
                  <a:tcPr marL="68580" marR="68580" marT="0" marB="0"/>
                </a:tc>
              </a:tr>
              <a:tr h="376749">
                <a:tc>
                  <a:txBody>
                    <a:bodyPr/>
                    <a:lstStyle/>
                    <a:p>
                      <a:pPr marL="0" marR="0">
                        <a:spcBef>
                          <a:spcPts val="0"/>
                        </a:spcBef>
                        <a:spcAft>
                          <a:spcPts val="0"/>
                        </a:spcAft>
                      </a:pPr>
                      <a:r>
                        <a:rPr lang="en-US" sz="1200">
                          <a:effectLst/>
                        </a:rPr>
                        <a:t>Pre-conditions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UC8</a:t>
                      </a:r>
                      <a:endParaRPr lang="en-US" sz="1200">
                        <a:effectLst/>
                        <a:latin typeface="Times New Roman"/>
                        <a:ea typeface="PMingLiU"/>
                      </a:endParaRPr>
                    </a:p>
                  </a:txBody>
                  <a:tcPr marL="68580" marR="68580" marT="0" marB="0"/>
                </a:tc>
              </a:tr>
              <a:tr h="753498">
                <a:tc>
                  <a:txBody>
                    <a:bodyPr/>
                    <a:lstStyle/>
                    <a:p>
                      <a:pPr marL="0" marR="0">
                        <a:spcBef>
                          <a:spcPts val="0"/>
                        </a:spcBef>
                        <a:spcAft>
                          <a:spcPts val="0"/>
                        </a:spcAft>
                      </a:pPr>
                      <a:r>
                        <a:rPr lang="en-US" sz="1200">
                          <a:effectLst/>
                        </a:rPr>
                        <a:t>Post-conditions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The updated information is sent out to every customer who has subscribed to this provider.</a:t>
                      </a:r>
                      <a:endParaRPr lang="en-US" sz="1200" dirty="0">
                        <a:effectLst/>
                        <a:latin typeface="Times New Roman"/>
                        <a:ea typeface="PMingLiU"/>
                      </a:endParaRPr>
                    </a:p>
                  </a:txBody>
                  <a:tcPr marL="68580" marR="68580" marT="0" marB="0"/>
                </a:tc>
              </a:tr>
            </a:tbl>
          </a:graphicData>
        </a:graphic>
      </p:graphicFrame>
      <p:sp>
        <p:nvSpPr>
          <p:cNvPr id="5" name="TextBox 4"/>
          <p:cNvSpPr txBox="1"/>
          <p:nvPr/>
        </p:nvSpPr>
        <p:spPr>
          <a:xfrm>
            <a:off x="0" y="4648200"/>
            <a:ext cx="9144000" cy="646331"/>
          </a:xfrm>
          <a:prstGeom prst="rect">
            <a:avLst/>
          </a:prstGeom>
          <a:noFill/>
        </p:spPr>
        <p:txBody>
          <a:bodyPr wrap="square" rtlCol="0">
            <a:spAutoFit/>
          </a:bodyPr>
          <a:lstStyle/>
          <a:p>
            <a:r>
              <a:rPr lang="en-US" b="1" dirty="0" smtClean="0"/>
              <a:t>Target Course of Action: Updated information is notified to all customers who have </a:t>
            </a:r>
          </a:p>
          <a:p>
            <a:r>
              <a:rPr lang="en-US" b="1" dirty="0"/>
              <a:t> </a:t>
            </a:r>
            <a:r>
              <a:rPr lang="en-US" b="1" dirty="0" smtClean="0"/>
              <a:t>                                            subscribed for the network.</a:t>
            </a:r>
            <a:endParaRPr lang="en-US" b="1" dirty="0"/>
          </a:p>
        </p:txBody>
      </p:sp>
    </p:spTree>
    <p:extLst>
      <p:ext uri="{BB962C8B-B14F-4D97-AF65-F5344CB8AC3E}">
        <p14:creationId xmlns:p14="http://schemas.microsoft.com/office/powerpoint/2010/main" val="40758322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solidFill>
                <a:latin typeface="Calibri" panose="020F0502020204030204" pitchFamily="34" charset="0"/>
              </a:rPr>
              <a:t>Maintain the system</a:t>
            </a:r>
            <a:r>
              <a:rPr lang="en-US" b="1" dirty="0"/>
              <a:t/>
            </a:r>
            <a:br>
              <a:rPr lang="en-US" b="1"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71350249"/>
              </p:ext>
            </p:extLst>
          </p:nvPr>
        </p:nvGraphicFramePr>
        <p:xfrm>
          <a:off x="0" y="1066799"/>
          <a:ext cx="9144000" cy="3429000"/>
        </p:xfrm>
        <a:graphic>
          <a:graphicData uri="http://schemas.openxmlformats.org/drawingml/2006/table">
            <a:tbl>
              <a:tblPr firstRow="1" firstCol="1" lastRow="1" lastCol="1" bandRow="1" bandCol="1">
                <a:tableStyleId>{D7AC3CCA-C797-4891-BE02-D94E43425B78}</a:tableStyleId>
              </a:tblPr>
              <a:tblGrid>
                <a:gridCol w="2047260"/>
                <a:gridCol w="7096740"/>
              </a:tblGrid>
              <a:tr h="428625">
                <a:tc>
                  <a:txBody>
                    <a:bodyPr/>
                    <a:lstStyle/>
                    <a:p>
                      <a:pPr marL="0" marR="0">
                        <a:spcBef>
                          <a:spcPts val="0"/>
                        </a:spcBef>
                        <a:spcAft>
                          <a:spcPts val="0"/>
                        </a:spcAft>
                      </a:pPr>
                      <a:r>
                        <a:rPr lang="en-US" sz="1200" dirty="0">
                          <a:effectLst/>
                        </a:rPr>
                        <a:t>Identifier</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UC10</a:t>
                      </a:r>
                      <a:endParaRPr lang="en-US" sz="1200" dirty="0">
                        <a:effectLst/>
                        <a:latin typeface="Times New Roman"/>
                        <a:ea typeface="PMingLiU"/>
                      </a:endParaRPr>
                    </a:p>
                  </a:txBody>
                  <a:tcPr marL="68580" marR="68580" marT="0" marB="0"/>
                </a:tc>
              </a:tr>
              <a:tr h="857250">
                <a:tc>
                  <a:txBody>
                    <a:bodyPr/>
                    <a:lstStyle/>
                    <a:p>
                      <a:pPr marL="0" marR="0">
                        <a:spcBef>
                          <a:spcPts val="0"/>
                        </a:spcBef>
                        <a:spcAft>
                          <a:spcPts val="0"/>
                        </a:spcAft>
                      </a:pPr>
                      <a:r>
                        <a:rPr lang="en-US" sz="1200" dirty="0">
                          <a:effectLst/>
                        </a:rPr>
                        <a:t>Purpose</a:t>
                      </a:r>
                      <a:endParaRPr lang="en-US" sz="1200" dirty="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The maintainer is responsible for approving the new creation requests</a:t>
                      </a:r>
                      <a:endParaRPr lang="en-US" sz="1200">
                        <a:effectLst/>
                        <a:latin typeface="Times New Roman"/>
                        <a:ea typeface="PMingLiU"/>
                      </a:endParaRPr>
                    </a:p>
                  </a:txBody>
                  <a:tcPr marL="68580" marR="68580" marT="0" marB="0"/>
                </a:tc>
              </a:tr>
              <a:tr h="428625">
                <a:tc>
                  <a:txBody>
                    <a:bodyPr/>
                    <a:lstStyle/>
                    <a:p>
                      <a:pPr marL="0" marR="0">
                        <a:spcBef>
                          <a:spcPts val="0"/>
                        </a:spcBef>
                        <a:spcAft>
                          <a:spcPts val="0"/>
                        </a:spcAft>
                      </a:pPr>
                      <a:r>
                        <a:rPr lang="en-US" sz="1200">
                          <a:effectLst/>
                        </a:rPr>
                        <a:t>Requirements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None</a:t>
                      </a:r>
                      <a:endParaRPr lang="en-US" sz="1200">
                        <a:effectLst/>
                        <a:latin typeface="Times New Roman"/>
                        <a:ea typeface="PMingLiU"/>
                      </a:endParaRPr>
                    </a:p>
                  </a:txBody>
                  <a:tcPr marL="68580" marR="68580" marT="0" marB="0"/>
                </a:tc>
              </a:tr>
              <a:tr h="857250">
                <a:tc>
                  <a:txBody>
                    <a:bodyPr/>
                    <a:lstStyle/>
                    <a:p>
                      <a:pPr marL="0" marR="0">
                        <a:spcBef>
                          <a:spcPts val="0"/>
                        </a:spcBef>
                        <a:spcAft>
                          <a:spcPts val="0"/>
                        </a:spcAft>
                      </a:pPr>
                      <a:r>
                        <a:rPr lang="en-US" sz="1200">
                          <a:effectLst/>
                        </a:rPr>
                        <a:t>Development Risks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None</a:t>
                      </a:r>
                      <a:endParaRPr lang="en-US" sz="1200">
                        <a:effectLst/>
                        <a:latin typeface="Times New Roman"/>
                        <a:ea typeface="PMingLiU"/>
                      </a:endParaRPr>
                    </a:p>
                  </a:txBody>
                  <a:tcPr marL="68580" marR="68580" marT="0" marB="0"/>
                </a:tc>
              </a:tr>
              <a:tr h="428625">
                <a:tc>
                  <a:txBody>
                    <a:bodyPr/>
                    <a:lstStyle/>
                    <a:p>
                      <a:pPr marL="0" marR="0">
                        <a:spcBef>
                          <a:spcPts val="0"/>
                        </a:spcBef>
                        <a:spcAft>
                          <a:spcPts val="0"/>
                        </a:spcAft>
                      </a:pPr>
                      <a:r>
                        <a:rPr lang="en-US" sz="1200">
                          <a:effectLst/>
                        </a:rPr>
                        <a:t>Pre-conditions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a:effectLst/>
                        </a:rPr>
                        <a:t>UC1</a:t>
                      </a:r>
                      <a:endParaRPr lang="en-US" sz="1200">
                        <a:effectLst/>
                        <a:latin typeface="Times New Roman"/>
                        <a:ea typeface="PMingLiU"/>
                      </a:endParaRPr>
                    </a:p>
                  </a:txBody>
                  <a:tcPr marL="68580" marR="68580" marT="0" marB="0"/>
                </a:tc>
              </a:tr>
              <a:tr h="428625">
                <a:tc>
                  <a:txBody>
                    <a:bodyPr/>
                    <a:lstStyle/>
                    <a:p>
                      <a:pPr marL="0" marR="0">
                        <a:spcBef>
                          <a:spcPts val="0"/>
                        </a:spcBef>
                        <a:spcAft>
                          <a:spcPts val="0"/>
                        </a:spcAft>
                      </a:pPr>
                      <a:r>
                        <a:rPr lang="en-US" sz="1200">
                          <a:effectLst/>
                        </a:rPr>
                        <a:t>Post-conditions</a:t>
                      </a:r>
                      <a:endParaRPr lang="en-US" sz="1200">
                        <a:effectLst/>
                        <a:latin typeface="Times New Roman"/>
                        <a:ea typeface="PMingLiU"/>
                      </a:endParaRPr>
                    </a:p>
                  </a:txBody>
                  <a:tcPr marL="68580" marR="68580" marT="0" marB="0"/>
                </a:tc>
                <a:tc>
                  <a:txBody>
                    <a:bodyPr/>
                    <a:lstStyle/>
                    <a:p>
                      <a:pPr marL="0" marR="0">
                        <a:spcBef>
                          <a:spcPts val="0"/>
                        </a:spcBef>
                        <a:spcAft>
                          <a:spcPts val="0"/>
                        </a:spcAft>
                      </a:pPr>
                      <a:r>
                        <a:rPr lang="en-US" sz="1200" dirty="0">
                          <a:effectLst/>
                        </a:rPr>
                        <a:t>The new users are approved by the maintainer</a:t>
                      </a:r>
                      <a:endParaRPr lang="en-US" sz="1200" dirty="0">
                        <a:effectLst/>
                        <a:latin typeface="Times New Roman"/>
                        <a:ea typeface="PMingLiU"/>
                      </a:endParaRPr>
                    </a:p>
                  </a:txBody>
                  <a:tcPr marL="68580" marR="68580" marT="0" marB="0"/>
                </a:tc>
              </a:tr>
            </a:tbl>
          </a:graphicData>
        </a:graphic>
      </p:graphicFrame>
      <p:sp>
        <p:nvSpPr>
          <p:cNvPr id="5" name="TextBox 4"/>
          <p:cNvSpPr txBox="1"/>
          <p:nvPr/>
        </p:nvSpPr>
        <p:spPr>
          <a:xfrm>
            <a:off x="0" y="4495800"/>
            <a:ext cx="9144000" cy="369332"/>
          </a:xfrm>
          <a:prstGeom prst="rect">
            <a:avLst/>
          </a:prstGeom>
          <a:noFill/>
        </p:spPr>
        <p:txBody>
          <a:bodyPr wrap="square" rtlCol="0">
            <a:spAutoFit/>
          </a:bodyPr>
          <a:lstStyle/>
          <a:p>
            <a:r>
              <a:rPr lang="en-US" b="1" dirty="0" smtClean="0"/>
              <a:t>Target Course of Action: The new users are approved by maintainer</a:t>
            </a:r>
            <a:endParaRPr lang="en-US" b="1" dirty="0"/>
          </a:p>
        </p:txBody>
      </p:sp>
    </p:spTree>
    <p:extLst>
      <p:ext uri="{BB962C8B-B14F-4D97-AF65-F5344CB8AC3E}">
        <p14:creationId xmlns:p14="http://schemas.microsoft.com/office/powerpoint/2010/main" val="3009245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ctrTitle"/>
          </p:nvPr>
        </p:nvSpPr>
        <p:spPr>
          <a:xfrm>
            <a:off x="685800" y="2130425"/>
            <a:ext cx="7772400" cy="1470000"/>
          </a:xfrm>
          <a:prstGeom prst="rect">
            <a:avLst/>
          </a:prstGeom>
        </p:spPr>
        <p:txBody>
          <a:bodyPr lIns="91425" tIns="91425" rIns="91425" bIns="91425" anchor="t" anchorCtr="0">
            <a:noAutofit/>
          </a:bodyPr>
          <a:lstStyle/>
          <a:p>
            <a:pPr lvl="0" rtl="0">
              <a:buNone/>
            </a:pPr>
            <a:r>
              <a:rPr lang="en">
                <a:solidFill>
                  <a:srgbClr val="FFFFCC"/>
                </a:solidFill>
              </a:rPr>
              <a:t>Life Cycle Plan</a:t>
            </a:r>
          </a:p>
          <a:p>
            <a:endParaRPr lang="en">
              <a:solidFill>
                <a:srgbClr val="FFFFCC"/>
              </a:solidFill>
            </a:endParaRPr>
          </a:p>
        </p:txBody>
      </p:sp>
      <p:sp>
        <p:nvSpPr>
          <p:cNvPr id="218" name="Shape 218"/>
          <p:cNvSpPr txBox="1">
            <a:spLocks noGrp="1"/>
          </p:cNvSpPr>
          <p:nvPr>
            <p:ph type="subTitle" idx="1"/>
          </p:nvPr>
        </p:nvSpPr>
        <p:spPr>
          <a:xfrm>
            <a:off x="1371600" y="3886200"/>
            <a:ext cx="6400799" cy="1752600"/>
          </a:xfrm>
          <a:prstGeom prst="rect">
            <a:avLst/>
          </a:prstGeom>
        </p:spPr>
        <p:txBody>
          <a:bodyPr lIns="91425" tIns="91425" rIns="91425" bIns="91425" anchor="t" anchorCtr="0">
            <a:noAutofit/>
          </a:bodyPr>
          <a:lstStyle/>
          <a:p>
            <a:endParaRPr dirty="0"/>
          </a:p>
        </p:txBody>
      </p:sp>
      <p:sp>
        <p:nvSpPr>
          <p:cNvPr id="2" name="Slide Number Placeholder 1"/>
          <p:cNvSpPr>
            <a:spLocks noGrp="1"/>
          </p:cNvSpPr>
          <p:nvPr>
            <p:ph type="sldNum" idx="12"/>
          </p:nvPr>
        </p:nvSpPr>
        <p:spPr/>
        <p:txBody>
          <a:bodyPr/>
          <a:lstStyle/>
          <a:p>
            <a:r>
              <a:rPr lang="en-US" dirty="0" smtClean="0"/>
              <a:t>29</a:t>
            </a:r>
            <a:endParaRPr lang="en-US" dirty="0"/>
          </a:p>
        </p:txBody>
      </p:sp>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94562"/>
            <a:ext cx="8229600" cy="1143000"/>
          </a:xfrm>
          <a:prstGeom prst="rect">
            <a:avLst/>
          </a:prstGeom>
        </p:spPr>
        <p:txBody>
          <a:bodyPr lIns="91425" tIns="91425" rIns="91425" bIns="91425" anchor="ctr" anchorCtr="0">
            <a:noAutofit/>
          </a:bodyPr>
          <a:lstStyle/>
          <a:p>
            <a:pPr lvl="3"/>
            <a:r>
              <a:rPr lang="en-US" sz="4000" b="1" dirty="0">
                <a:solidFill>
                  <a:schemeClr val="tx1"/>
                </a:solidFill>
                <a:latin typeface="Calibri" panose="020F0502020204030204" pitchFamily="34" charset="0"/>
              </a:rPr>
              <a:t>Purpose of the LCP </a:t>
            </a:r>
          </a:p>
        </p:txBody>
      </p:sp>
      <p:sp>
        <p:nvSpPr>
          <p:cNvPr id="224" name="Shape 224"/>
          <p:cNvSpPr txBox="1">
            <a:spLocks noGrp="1"/>
          </p:cNvSpPr>
          <p:nvPr>
            <p:ph type="body" idx="1"/>
          </p:nvPr>
        </p:nvSpPr>
        <p:spPr>
          <a:xfrm>
            <a:off x="457200" y="1237562"/>
            <a:ext cx="8229600" cy="5092437"/>
          </a:xfrm>
          <a:prstGeom prst="rect">
            <a:avLst/>
          </a:prstGeom>
        </p:spPr>
        <p:txBody>
          <a:bodyPr lIns="91425" tIns="91425" rIns="91425" bIns="91425" anchor="t" anchorCtr="0">
            <a:noAutofit/>
          </a:bodyPr>
          <a:lstStyle/>
          <a:p>
            <a:r>
              <a:rPr lang="en-US" sz="1400" dirty="0" smtClean="0"/>
              <a:t>The </a:t>
            </a:r>
            <a:r>
              <a:rPr lang="en-US" sz="1400" dirty="0"/>
              <a:t>LCP helps in identifying tasks and their corresponding timelines. </a:t>
            </a:r>
          </a:p>
          <a:p>
            <a:r>
              <a:rPr lang="en-US" sz="1400" dirty="0"/>
              <a:t>The LCP also lists down all the milestones and artifacts delivered according to the phases.</a:t>
            </a:r>
          </a:p>
          <a:p>
            <a:r>
              <a:rPr lang="en-US" sz="1400" dirty="0"/>
              <a:t>It lists out the strategies to be followed in the project and also the skills required by each team member.</a:t>
            </a:r>
          </a:p>
          <a:p>
            <a:r>
              <a:rPr lang="en-US" sz="1400" dirty="0"/>
              <a:t>The LCP is documented to provide details as to what is the status of the project and what is the future plan. It lists down the tools and resources being used in the project.</a:t>
            </a:r>
          </a:p>
          <a:p>
            <a:r>
              <a:rPr lang="en-US" sz="1400" dirty="0"/>
              <a:t>It also defines each stakeholder’s responsibilities according to different phases.</a:t>
            </a:r>
          </a:p>
          <a:p>
            <a:r>
              <a:rPr lang="en-US" sz="1400" dirty="0"/>
              <a:t>In a nutshell, LCP improves the quality of the project by proper planning and also reduces the risk </a:t>
            </a:r>
            <a:r>
              <a:rPr lang="en-US" sz="1400" dirty="0" smtClean="0"/>
              <a:t>exposure.</a:t>
            </a:r>
          </a:p>
          <a:p>
            <a:pPr marL="203200" indent="0">
              <a:buNone/>
            </a:pPr>
            <a:r>
              <a:rPr lang="en-US" sz="4400" b="1" dirty="0" smtClean="0"/>
              <a:t>Status </a:t>
            </a:r>
            <a:r>
              <a:rPr lang="en-US" sz="4400" b="1" dirty="0"/>
              <a:t>of the LCP </a:t>
            </a:r>
          </a:p>
          <a:p>
            <a:r>
              <a:rPr lang="en-US" sz="1400" dirty="0"/>
              <a:t>The status of the LCP is currently at the Draft Foundations Commitment Package version number 2.0.  This is the version that will be delivered to the client.  The major changes from Exploration phase are inclusion of phase-wise responsibilities of each stakeholder and milestones and artifacts delivered in each phase</a:t>
            </a:r>
            <a:r>
              <a:rPr lang="en-US" sz="1400" dirty="0" smtClean="0"/>
              <a:t>.</a:t>
            </a:r>
            <a:endParaRPr lang="en-US" sz="1400" dirty="0"/>
          </a:p>
        </p:txBody>
      </p:sp>
      <p:sp>
        <p:nvSpPr>
          <p:cNvPr id="2" name="Slide Number Placeholder 1"/>
          <p:cNvSpPr>
            <a:spLocks noGrp="1"/>
          </p:cNvSpPr>
          <p:nvPr>
            <p:ph type="sldNum" idx="12"/>
          </p:nvPr>
        </p:nvSpPr>
        <p:spPr/>
        <p:txBody>
          <a:bodyPr/>
          <a:lstStyle/>
          <a:p>
            <a:r>
              <a:rPr lang="en-US" dirty="0" smtClean="0"/>
              <a:t>30</a:t>
            </a:r>
            <a:endParaRPr lang="en-US" dirty="0"/>
          </a:p>
        </p:txBody>
      </p:sp>
    </p:spTree>
    <p:extLst>
      <p:ext uri="{BB962C8B-B14F-4D97-AF65-F5344CB8AC3E}">
        <p14:creationId xmlns:p14="http://schemas.microsoft.com/office/powerpoint/2010/main" val="644427385"/>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Assumptions</a:t>
            </a:r>
            <a:endParaRPr lang="en-US" dirty="0"/>
          </a:p>
        </p:txBody>
      </p:sp>
      <p:sp>
        <p:nvSpPr>
          <p:cNvPr id="2" name="Slide Number Placeholder 1"/>
          <p:cNvSpPr>
            <a:spLocks noGrp="1"/>
          </p:cNvSpPr>
          <p:nvPr>
            <p:ph type="sldNum" idx="12"/>
          </p:nvPr>
        </p:nvSpPr>
        <p:spPr/>
        <p:txBody>
          <a:bodyPr/>
          <a:lstStyle/>
          <a:p>
            <a:endParaRPr lang="en-US"/>
          </a:p>
        </p:txBody>
      </p:sp>
      <p:sp>
        <p:nvSpPr>
          <p:cNvPr id="3" name="Rectangle 2"/>
          <p:cNvSpPr/>
          <p:nvPr/>
        </p:nvSpPr>
        <p:spPr>
          <a:xfrm>
            <a:off x="457200" y="1801505"/>
            <a:ext cx="8362624" cy="1538883"/>
          </a:xfrm>
          <a:prstGeom prst="rect">
            <a:avLst/>
          </a:prstGeom>
        </p:spPr>
        <p:txBody>
          <a:bodyPr wrap="square">
            <a:spAutoFit/>
          </a:bodyPr>
          <a:lstStyle/>
          <a:p>
            <a:pPr lvl="3"/>
            <a:endParaRPr lang="en-US" b="1" dirty="0"/>
          </a:p>
          <a:p>
            <a:pPr marL="285750" lvl="0" indent="-285750">
              <a:buFont typeface="Arial" panose="020B0604020202020204" pitchFamily="34" charset="0"/>
              <a:buChar char="•"/>
            </a:pPr>
            <a:r>
              <a:rPr lang="en-US" dirty="0">
                <a:solidFill>
                  <a:schemeClr val="tx1"/>
                </a:solidFill>
                <a:latin typeface="Calibri" panose="020F0502020204030204" pitchFamily="34" charset="0"/>
              </a:rPr>
              <a:t>The duration of the project is 24 weeks, which are 12 weeks in fall 2014 and 12 weeks in spring 2015.</a:t>
            </a:r>
          </a:p>
          <a:p>
            <a:pPr marL="285750" lvl="0" indent="-285750">
              <a:buFont typeface="Arial" panose="020B0604020202020204" pitchFamily="34" charset="0"/>
              <a:buChar char="•"/>
            </a:pPr>
            <a:r>
              <a:rPr lang="en-US" dirty="0">
                <a:solidFill>
                  <a:schemeClr val="tx1"/>
                </a:solidFill>
                <a:latin typeface="Calibri" panose="020F0502020204030204" pitchFamily="34" charset="0"/>
              </a:rPr>
              <a:t>The project involves 8 personnel resources.</a:t>
            </a:r>
          </a:p>
          <a:p>
            <a:pPr marL="285750" indent="-285750">
              <a:buFont typeface="Arial" panose="020B0604020202020204" pitchFamily="34" charset="0"/>
              <a:buChar char="•"/>
            </a:pPr>
            <a:r>
              <a:rPr lang="en-US" dirty="0">
                <a:solidFill>
                  <a:schemeClr val="tx1"/>
                </a:solidFill>
                <a:latin typeface="Calibri" panose="020F0502020204030204" pitchFamily="34" charset="0"/>
              </a:rPr>
              <a:t>Team meetings are held each week to discuss on the future tasks of the project</a:t>
            </a:r>
            <a:r>
              <a:rPr lang="en-US" dirty="0" smtClean="0">
                <a:solidFill>
                  <a:schemeClr val="tx1"/>
                </a:solidFill>
                <a:latin typeface="Calibri" panose="020F0502020204030204" pitchFamily="34" charset="0"/>
              </a:rPr>
              <a:t>.</a:t>
            </a:r>
          </a:p>
          <a:p>
            <a:pPr marL="285750" indent="-285750">
              <a:buFont typeface="Arial" panose="020B0604020202020204" pitchFamily="34" charset="0"/>
              <a:buChar char="•"/>
            </a:pPr>
            <a:endParaRPr lang="en-US" dirty="0">
              <a:solidFill>
                <a:schemeClr val="tx1"/>
              </a:solidFill>
              <a:latin typeface="Calibri" panose="020F0502020204030204" pitchFamily="34" charset="0"/>
            </a:endParaRPr>
          </a:p>
          <a:p>
            <a:endParaRPr lang="en" sz="2400" dirty="0">
              <a:solidFill>
                <a:srgbClr val="980000"/>
              </a:solidFill>
            </a:endParaRPr>
          </a:p>
        </p:txBody>
      </p:sp>
    </p:spTree>
    <p:extLst>
      <p:ext uri="{BB962C8B-B14F-4D97-AF65-F5344CB8AC3E}">
        <p14:creationId xmlns:p14="http://schemas.microsoft.com/office/powerpoint/2010/main" val="17627430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7200" y="829618"/>
            <a:ext cx="8229600" cy="4066516"/>
          </a:xfrm>
        </p:spPr>
        <p:txBody>
          <a:bodyPr/>
          <a:lstStyle/>
          <a:p>
            <a:pPr marL="1371600" lvl="3" indent="0" algn="just">
              <a:buNone/>
              <a:tabLst>
                <a:tab pos="228600" algn="l"/>
                <a:tab pos="457200" algn="l"/>
                <a:tab pos="457200" algn="l"/>
                <a:tab pos="685800" algn="l"/>
              </a:tabLst>
            </a:pPr>
            <a:r>
              <a:rPr lang="en-US" sz="4400" b="1" dirty="0">
                <a:solidFill>
                  <a:schemeClr val="tx1"/>
                </a:solidFill>
                <a:latin typeface="Calibri" panose="020F0502020204030204" pitchFamily="34" charset="0"/>
                <a:ea typeface="SimSun" panose="02010600030101010101" pitchFamily="2" charset="-122"/>
                <a:cs typeface="Times New Roman" panose="02020603050405020304" pitchFamily="18" charset="0"/>
              </a:rPr>
              <a:t>Overall Strategy</a:t>
            </a:r>
          </a:p>
          <a:p>
            <a:r>
              <a:rPr lang="en-US" sz="1400" dirty="0">
                <a:solidFill>
                  <a:schemeClr val="tx1"/>
                </a:solidFill>
                <a:latin typeface="Calibri" panose="020F0502020204030204" pitchFamily="34" charset="0"/>
                <a:ea typeface="Times New Roman" panose="02020603050405020304" pitchFamily="18" charset="0"/>
              </a:rPr>
              <a:t>This project is following NDI-Intensive ICSM process. The milestone, deliverables according to each phase are</a:t>
            </a:r>
            <a:r>
              <a:rPr lang="en-US" sz="1200" dirty="0" smtClean="0">
                <a:solidFill>
                  <a:schemeClr val="tx1"/>
                </a:solidFill>
                <a:latin typeface="Calibri" panose="020F0502020204030204" pitchFamily="34" charset="0"/>
                <a:ea typeface="Times New Roman" panose="02020603050405020304" pitchFamily="18" charset="0"/>
              </a:rPr>
              <a:t>:</a:t>
            </a:r>
            <a:endParaRPr lang="en-US" sz="1200" dirty="0">
              <a:solidFill>
                <a:schemeClr val="tx1"/>
              </a:solidFill>
              <a:latin typeface="Calibri" panose="020F0502020204030204" pitchFamily="34" charset="0"/>
              <a:ea typeface="Times New Roman" panose="02020603050405020304" pitchFamily="18" charset="0"/>
            </a:endParaRPr>
          </a:p>
          <a:p>
            <a:pPr marL="203200" indent="0">
              <a:buNone/>
            </a:pPr>
            <a:r>
              <a:rPr lang="en-US" sz="2000" b="1" dirty="0">
                <a:solidFill>
                  <a:schemeClr val="tx1"/>
                </a:solidFill>
                <a:latin typeface="Calibri" panose="020F0502020204030204" pitchFamily="34" charset="0"/>
                <a:ea typeface="Times New Roman" panose="02020603050405020304" pitchFamily="18" charset="0"/>
              </a:rPr>
              <a:t>Exploration phase</a:t>
            </a:r>
            <a:endParaRPr lang="en-US" sz="2000" dirty="0">
              <a:solidFill>
                <a:schemeClr val="tx1"/>
              </a:solidFill>
              <a:latin typeface="Calibri" panose="020F0502020204030204" pitchFamily="34" charset="0"/>
              <a:ea typeface="Times New Roman" panose="02020603050405020304" pitchFamily="18" charset="0"/>
            </a:endParaRPr>
          </a:p>
          <a:p>
            <a:pPr indent="228600"/>
            <a:r>
              <a:rPr lang="en-US" sz="1400" b="1" dirty="0">
                <a:solidFill>
                  <a:schemeClr val="tx1"/>
                </a:solidFill>
                <a:latin typeface="Calibri" panose="020F0502020204030204" pitchFamily="34" charset="0"/>
                <a:ea typeface="Times New Roman" panose="02020603050405020304" pitchFamily="18" charset="0"/>
              </a:rPr>
              <a:t>Duration:</a:t>
            </a:r>
            <a:r>
              <a:rPr lang="en-US" sz="1400" dirty="0">
                <a:solidFill>
                  <a:schemeClr val="tx1"/>
                </a:solidFill>
                <a:latin typeface="Calibri" panose="020F0502020204030204" pitchFamily="34" charset="0"/>
                <a:ea typeface="Times New Roman" panose="02020603050405020304" pitchFamily="18" charset="0"/>
              </a:rPr>
              <a:t> 09/14/14- 10/01/14 </a:t>
            </a:r>
            <a:endParaRPr lang="en-US" sz="1400" dirty="0" smtClean="0">
              <a:solidFill>
                <a:schemeClr val="tx1"/>
              </a:solidFill>
              <a:latin typeface="Calibri" panose="020F0502020204030204" pitchFamily="34" charset="0"/>
              <a:ea typeface="Times New Roman" panose="02020603050405020304" pitchFamily="18" charset="0"/>
            </a:endParaRPr>
          </a:p>
          <a:p>
            <a:pPr indent="0">
              <a:buNone/>
            </a:pPr>
            <a:endParaRPr lang="en-US" sz="1400" dirty="0">
              <a:solidFill>
                <a:schemeClr val="tx1"/>
              </a:solidFill>
              <a:latin typeface="Calibri" panose="020F0502020204030204" pitchFamily="34" charset="0"/>
              <a:ea typeface="Times New Roman" panose="02020603050405020304" pitchFamily="18" charset="0"/>
            </a:endParaRPr>
          </a:p>
          <a:p>
            <a:pPr marL="228600" algn="just"/>
            <a:r>
              <a:rPr lang="en-US" sz="1400" b="1" dirty="0">
                <a:solidFill>
                  <a:schemeClr val="tx1"/>
                </a:solidFill>
                <a:latin typeface="Calibri" panose="020F0502020204030204" pitchFamily="34" charset="0"/>
                <a:ea typeface="Times New Roman" panose="02020603050405020304" pitchFamily="18" charset="0"/>
              </a:rPr>
              <a:t>Concept:</a:t>
            </a:r>
            <a:r>
              <a:rPr lang="en-US" sz="1400" dirty="0">
                <a:solidFill>
                  <a:schemeClr val="tx1"/>
                </a:solidFill>
                <a:latin typeface="Calibri" panose="020F0502020204030204" pitchFamily="34" charset="0"/>
                <a:ea typeface="Times New Roman" panose="02020603050405020304" pitchFamily="18" charset="0"/>
              </a:rPr>
              <a:t> The team meets with the client and discuss the requirements. The team figures out the skills needed for this project. It also analyses the current system</a:t>
            </a:r>
            <a:r>
              <a:rPr lang="en-US" sz="1400" dirty="0" smtClean="0">
                <a:solidFill>
                  <a:schemeClr val="tx1"/>
                </a:solidFill>
                <a:latin typeface="Calibri" panose="020F0502020204030204" pitchFamily="34" charset="0"/>
                <a:ea typeface="Times New Roman" panose="02020603050405020304" pitchFamily="18" charset="0"/>
              </a:rPr>
              <a:t>.</a:t>
            </a:r>
          </a:p>
          <a:p>
            <a:pPr marL="88900" indent="0" algn="just">
              <a:buNone/>
            </a:pPr>
            <a:endParaRPr lang="en-US" sz="1400" dirty="0">
              <a:solidFill>
                <a:schemeClr val="tx1"/>
              </a:solidFill>
              <a:latin typeface="Calibri" panose="020F0502020204030204" pitchFamily="34" charset="0"/>
              <a:ea typeface="Times New Roman" panose="02020603050405020304" pitchFamily="18" charset="0"/>
            </a:endParaRPr>
          </a:p>
          <a:p>
            <a:pPr marL="228600" algn="just"/>
            <a:r>
              <a:rPr lang="en-US" sz="1400" b="1" dirty="0">
                <a:solidFill>
                  <a:schemeClr val="tx1"/>
                </a:solidFill>
                <a:latin typeface="Calibri" panose="020F0502020204030204" pitchFamily="34" charset="0"/>
                <a:ea typeface="Times New Roman" panose="02020603050405020304" pitchFamily="18" charset="0"/>
              </a:rPr>
              <a:t> Deliverables</a:t>
            </a:r>
            <a:r>
              <a:rPr lang="en-US" sz="1400" dirty="0">
                <a:solidFill>
                  <a:schemeClr val="tx1"/>
                </a:solidFill>
                <a:latin typeface="Calibri" panose="020F0502020204030204" pitchFamily="34" charset="0"/>
                <a:ea typeface="Times New Roman" panose="02020603050405020304" pitchFamily="18" charset="0"/>
              </a:rPr>
              <a:t>: Valuation Commitment Package, Client Interaction Report, Project Reports and Plans, Weekly Effort Report, program model, business plan and results chain</a:t>
            </a:r>
            <a:r>
              <a:rPr lang="en-US" sz="1400" dirty="0" smtClean="0">
                <a:solidFill>
                  <a:schemeClr val="tx1"/>
                </a:solidFill>
                <a:latin typeface="Calibri" panose="020F0502020204030204" pitchFamily="34" charset="0"/>
                <a:ea typeface="Times New Roman" panose="02020603050405020304" pitchFamily="18" charset="0"/>
              </a:rPr>
              <a:t>.</a:t>
            </a:r>
          </a:p>
          <a:p>
            <a:pPr marL="88900" indent="0" algn="just">
              <a:buNone/>
            </a:pPr>
            <a:endParaRPr lang="en-US" sz="1400" dirty="0">
              <a:solidFill>
                <a:schemeClr val="tx1"/>
              </a:solidFill>
              <a:latin typeface="Calibri" panose="020F0502020204030204" pitchFamily="34" charset="0"/>
              <a:ea typeface="Times New Roman" panose="02020603050405020304" pitchFamily="18" charset="0"/>
            </a:endParaRPr>
          </a:p>
          <a:p>
            <a:pPr marL="228600" algn="just"/>
            <a:r>
              <a:rPr lang="en-US" sz="1400" b="1" dirty="0">
                <a:solidFill>
                  <a:schemeClr val="tx1"/>
                </a:solidFill>
                <a:latin typeface="Calibri" panose="020F0502020204030204" pitchFamily="34" charset="0"/>
                <a:ea typeface="Times New Roman" panose="02020603050405020304" pitchFamily="18" charset="0"/>
              </a:rPr>
              <a:t>Milestone</a:t>
            </a:r>
            <a:r>
              <a:rPr lang="en-US" sz="1400" dirty="0">
                <a:solidFill>
                  <a:schemeClr val="tx1"/>
                </a:solidFill>
                <a:latin typeface="Calibri" panose="020F0502020204030204" pitchFamily="34" charset="0"/>
                <a:ea typeface="Times New Roman" panose="02020603050405020304" pitchFamily="18" charset="0"/>
              </a:rPr>
              <a:t>: Valuation Commitment Review </a:t>
            </a:r>
            <a:endParaRPr lang="en-US" sz="1400" dirty="0" smtClean="0">
              <a:solidFill>
                <a:schemeClr val="tx1"/>
              </a:solidFill>
              <a:latin typeface="Calibri" panose="020F0502020204030204" pitchFamily="34" charset="0"/>
              <a:ea typeface="Times New Roman" panose="02020603050405020304" pitchFamily="18" charset="0"/>
            </a:endParaRPr>
          </a:p>
          <a:p>
            <a:pPr marL="88900" indent="0" algn="just">
              <a:buNone/>
            </a:pPr>
            <a:endParaRPr lang="en-US" sz="1400" dirty="0">
              <a:solidFill>
                <a:schemeClr val="tx1"/>
              </a:solidFill>
              <a:latin typeface="Calibri" panose="020F0502020204030204" pitchFamily="34" charset="0"/>
              <a:ea typeface="Times New Roman" panose="02020603050405020304" pitchFamily="18" charset="0"/>
            </a:endParaRPr>
          </a:p>
          <a:p>
            <a:pPr marL="228600" algn="just"/>
            <a:r>
              <a:rPr lang="en-US" sz="1400" b="1" dirty="0">
                <a:solidFill>
                  <a:schemeClr val="tx1"/>
                </a:solidFill>
                <a:latin typeface="Calibri" panose="020F0502020204030204" pitchFamily="34" charset="0"/>
                <a:ea typeface="Times New Roman" panose="02020603050405020304" pitchFamily="18" charset="0"/>
              </a:rPr>
              <a:t>Strategy</a:t>
            </a:r>
            <a:r>
              <a:rPr lang="en-US" sz="1400" dirty="0">
                <a:solidFill>
                  <a:schemeClr val="tx1"/>
                </a:solidFill>
                <a:latin typeface="Calibri" panose="020F0502020204030204" pitchFamily="34" charset="0"/>
                <a:ea typeface="Times New Roman" panose="02020603050405020304" pitchFamily="18" charset="0"/>
              </a:rPr>
              <a:t>: One Incremental Commitment Cycle</a:t>
            </a:r>
          </a:p>
          <a:p>
            <a:pPr marL="88900" indent="0" algn="just">
              <a:buNone/>
            </a:pPr>
            <a:endParaRPr lang="en-US" sz="1200" dirty="0">
              <a:solidFill>
                <a:schemeClr val="tx1"/>
              </a:solidFill>
              <a:latin typeface="Calibri" panose="020F0502020204030204" pitchFamily="34" charset="0"/>
              <a:ea typeface="Times New Roman" panose="02020603050405020304" pitchFamily="18" charset="0"/>
            </a:endParaRPr>
          </a:p>
        </p:txBody>
      </p:sp>
      <p:sp>
        <p:nvSpPr>
          <p:cNvPr id="2" name="Slide Number Placeholder 1"/>
          <p:cNvSpPr>
            <a:spLocks noGrp="1"/>
          </p:cNvSpPr>
          <p:nvPr>
            <p:ph type="sldNum" idx="12"/>
          </p:nvPr>
        </p:nvSpPr>
        <p:spPr/>
        <p:txBody>
          <a:bodyPr/>
          <a:lstStyle/>
          <a:p>
            <a:endParaRPr lang="en-US"/>
          </a:p>
        </p:txBody>
      </p:sp>
    </p:spTree>
    <p:extLst>
      <p:ext uri="{BB962C8B-B14F-4D97-AF65-F5344CB8AC3E}">
        <p14:creationId xmlns:p14="http://schemas.microsoft.com/office/powerpoint/2010/main" val="13104396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chemeClr val="tx1"/>
                </a:solidFill>
                <a:latin typeface="Calibri" panose="020F0502020204030204" pitchFamily="34" charset="0"/>
                <a:ea typeface="Times New Roman" panose="02020603050405020304" pitchFamily="18" charset="0"/>
              </a:rPr>
              <a:t>Valuation </a:t>
            </a:r>
            <a:r>
              <a:rPr lang="en-US" b="1" dirty="0" smtClean="0">
                <a:solidFill>
                  <a:schemeClr val="tx1"/>
                </a:solidFill>
                <a:latin typeface="Calibri" panose="020F0502020204030204" pitchFamily="34" charset="0"/>
                <a:ea typeface="Times New Roman" panose="02020603050405020304" pitchFamily="18" charset="0"/>
              </a:rPr>
              <a:t>phase</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idx="12"/>
          </p:nvPr>
        </p:nvSpPr>
        <p:spPr/>
        <p:txBody>
          <a:bodyPr/>
          <a:lstStyle/>
          <a:p>
            <a:endParaRPr lang="en-US"/>
          </a:p>
        </p:txBody>
      </p:sp>
      <p:sp>
        <p:nvSpPr>
          <p:cNvPr id="3" name="Rectangle 2"/>
          <p:cNvSpPr/>
          <p:nvPr/>
        </p:nvSpPr>
        <p:spPr>
          <a:xfrm>
            <a:off x="204716" y="1064526"/>
            <a:ext cx="8836926" cy="3539430"/>
          </a:xfrm>
          <a:prstGeom prst="rect">
            <a:avLst/>
          </a:prstGeom>
        </p:spPr>
        <p:txBody>
          <a:bodyPr wrap="square">
            <a:spAutoFit/>
          </a:bodyPr>
          <a:lstStyle/>
          <a:p>
            <a:pPr marL="285750" indent="-285750">
              <a:buFont typeface="Arial" panose="020B0604020202020204" pitchFamily="34" charset="0"/>
              <a:buChar char="•"/>
            </a:pPr>
            <a:endParaRPr lang="en-US" b="1" dirty="0" smtClean="0">
              <a:solidFill>
                <a:schemeClr val="tx1"/>
              </a:solidFill>
              <a:latin typeface="Calibri" panose="020F0502020204030204" pitchFamily="34" charset="0"/>
              <a:ea typeface="Times New Roman" panose="02020603050405020304" pitchFamily="18" charset="0"/>
            </a:endParaRPr>
          </a:p>
          <a:p>
            <a:pPr marL="285750" lvl="1" indent="-285750">
              <a:buFont typeface="Arial" panose="020B0604020202020204" pitchFamily="34" charset="0"/>
              <a:buChar char="•"/>
            </a:pPr>
            <a:endParaRPr lang="en-US" b="1" dirty="0">
              <a:solidFill>
                <a:schemeClr val="tx1"/>
              </a:solidFill>
              <a:latin typeface="Calibri" panose="020F0502020204030204" pitchFamily="34" charset="0"/>
              <a:ea typeface="Times New Roman" panose="02020603050405020304" pitchFamily="18" charset="0"/>
            </a:endParaRPr>
          </a:p>
          <a:p>
            <a:pPr marL="285750" lvl="3" indent="-285750">
              <a:buFont typeface="Arial" panose="020B0604020202020204" pitchFamily="34" charset="0"/>
              <a:buChar char="•"/>
            </a:pPr>
            <a:endParaRPr lang="en-US" b="1" dirty="0" smtClean="0">
              <a:solidFill>
                <a:schemeClr val="tx1"/>
              </a:solidFill>
              <a:latin typeface="Calibri" panose="020F0502020204030204" pitchFamily="34" charset="0"/>
              <a:ea typeface="Times New Roman" panose="02020603050405020304" pitchFamily="18" charset="0"/>
            </a:endParaRPr>
          </a:p>
          <a:p>
            <a:pPr marL="285750" lvl="3" indent="-285750">
              <a:buFont typeface="Arial" panose="020B0604020202020204" pitchFamily="34" charset="0"/>
              <a:buChar char="•"/>
            </a:pPr>
            <a:r>
              <a:rPr lang="en-US" b="1" dirty="0" smtClean="0">
                <a:solidFill>
                  <a:schemeClr val="tx1"/>
                </a:solidFill>
                <a:latin typeface="Calibri" panose="020F0502020204030204" pitchFamily="34" charset="0"/>
                <a:ea typeface="Times New Roman" panose="02020603050405020304" pitchFamily="18" charset="0"/>
              </a:rPr>
              <a:t>Duration</a:t>
            </a:r>
            <a:r>
              <a:rPr lang="en-US" b="1" dirty="0">
                <a:solidFill>
                  <a:schemeClr val="tx1"/>
                </a:solidFill>
                <a:latin typeface="Calibri" panose="020F0502020204030204" pitchFamily="34" charset="0"/>
                <a:ea typeface="Times New Roman" panose="02020603050405020304" pitchFamily="18" charset="0"/>
              </a:rPr>
              <a:t>:</a:t>
            </a:r>
            <a:r>
              <a:rPr lang="en-US" dirty="0">
                <a:solidFill>
                  <a:schemeClr val="tx1"/>
                </a:solidFill>
                <a:latin typeface="Calibri" panose="020F0502020204030204" pitchFamily="34" charset="0"/>
                <a:ea typeface="Times New Roman" panose="02020603050405020304" pitchFamily="18" charset="0"/>
              </a:rPr>
              <a:t> 10/01/14- 10/20/14 </a:t>
            </a:r>
            <a:endParaRPr lang="en-US" dirty="0" smtClean="0">
              <a:solidFill>
                <a:schemeClr val="tx1"/>
              </a:solidFill>
              <a:latin typeface="Calibri" panose="020F0502020204030204" pitchFamily="34" charset="0"/>
              <a:ea typeface="Times New Roman" panose="02020603050405020304" pitchFamily="18" charset="0"/>
            </a:endParaRPr>
          </a:p>
          <a:p>
            <a:pPr indent="228600"/>
            <a:endParaRPr lang="en-US" dirty="0">
              <a:solidFill>
                <a:schemeClr val="tx1"/>
              </a:solidFill>
              <a:latin typeface="Calibri" panose="020F0502020204030204" pitchFamily="34" charset="0"/>
              <a:ea typeface="Times New Roman" panose="02020603050405020304" pitchFamily="18" charset="0"/>
            </a:endParaRPr>
          </a:p>
          <a:p>
            <a:pPr marL="514350" indent="-285750" algn="just">
              <a:buFont typeface="Arial" panose="020B0604020202020204" pitchFamily="34" charset="0"/>
              <a:buChar char="•"/>
            </a:pPr>
            <a:r>
              <a:rPr lang="en-US" b="1" dirty="0">
                <a:solidFill>
                  <a:schemeClr val="tx1"/>
                </a:solidFill>
                <a:latin typeface="Calibri" panose="020F0502020204030204" pitchFamily="34" charset="0"/>
                <a:ea typeface="Times New Roman" panose="02020603050405020304" pitchFamily="18" charset="0"/>
              </a:rPr>
              <a:t>Concept:</a:t>
            </a:r>
            <a:r>
              <a:rPr lang="en-US" dirty="0">
                <a:solidFill>
                  <a:schemeClr val="tx1"/>
                </a:solidFill>
                <a:latin typeface="Calibri" panose="020F0502020204030204" pitchFamily="34" charset="0"/>
                <a:ea typeface="Times New Roman" panose="02020603050405020304" pitchFamily="18" charset="0"/>
              </a:rPr>
              <a:t> The team evaluates the risks and prioritize the requirements with the help of winwin negotiations. After that, the high risk item was chosen for prototyping. Both the approaches were followed – horizontal prototyping and vertical prototyping. The horizontal prototype included basic UI design and the vertical prototype included a simple functional demo of a high risk item, i.e. OCR working on android operating system</a:t>
            </a:r>
            <a:r>
              <a:rPr lang="en-US" dirty="0" smtClean="0">
                <a:solidFill>
                  <a:schemeClr val="tx1"/>
                </a:solidFill>
                <a:latin typeface="Calibri" panose="020F0502020204030204" pitchFamily="34" charset="0"/>
                <a:ea typeface="Times New Roman" panose="02020603050405020304" pitchFamily="18" charset="0"/>
              </a:rPr>
              <a:t>.</a:t>
            </a:r>
          </a:p>
          <a:p>
            <a:pPr marL="228600" algn="just"/>
            <a:endParaRPr lang="en-US" dirty="0">
              <a:solidFill>
                <a:schemeClr val="tx1"/>
              </a:solidFill>
              <a:latin typeface="Calibri" panose="020F0502020204030204" pitchFamily="34" charset="0"/>
              <a:ea typeface="Times New Roman" panose="02020603050405020304" pitchFamily="18" charset="0"/>
            </a:endParaRPr>
          </a:p>
          <a:p>
            <a:pPr marL="514350" indent="-285750" algn="just">
              <a:buFont typeface="Arial" panose="020B0604020202020204" pitchFamily="34" charset="0"/>
              <a:buChar char="•"/>
            </a:pPr>
            <a:r>
              <a:rPr lang="en-US" b="1" dirty="0">
                <a:solidFill>
                  <a:schemeClr val="tx1"/>
                </a:solidFill>
                <a:latin typeface="Calibri" panose="020F0502020204030204" pitchFamily="34" charset="0"/>
                <a:ea typeface="Times New Roman" panose="02020603050405020304" pitchFamily="18" charset="0"/>
              </a:rPr>
              <a:t>Deliverables</a:t>
            </a:r>
            <a:r>
              <a:rPr lang="en-US" dirty="0">
                <a:solidFill>
                  <a:schemeClr val="tx1"/>
                </a:solidFill>
                <a:latin typeface="Calibri" panose="020F0502020204030204" pitchFamily="34" charset="0"/>
                <a:ea typeface="Times New Roman" panose="02020603050405020304" pitchFamily="18" charset="0"/>
              </a:rPr>
              <a:t>: Draft Foundations Commitment Package, Foundations Commitment Package, Initial Prototype, Project Reports and Plans, Weekly Effort Report</a:t>
            </a:r>
            <a:r>
              <a:rPr lang="en-US" dirty="0" smtClean="0">
                <a:solidFill>
                  <a:schemeClr val="tx1"/>
                </a:solidFill>
                <a:latin typeface="Calibri" panose="020F0502020204030204" pitchFamily="34" charset="0"/>
                <a:ea typeface="Times New Roman" panose="02020603050405020304" pitchFamily="18" charset="0"/>
              </a:rPr>
              <a:t>.</a:t>
            </a:r>
          </a:p>
          <a:p>
            <a:pPr marL="228600" algn="just"/>
            <a:endParaRPr lang="en-US" dirty="0">
              <a:solidFill>
                <a:schemeClr val="tx1"/>
              </a:solidFill>
              <a:latin typeface="Calibri" panose="020F0502020204030204" pitchFamily="34" charset="0"/>
              <a:ea typeface="Times New Roman" panose="02020603050405020304" pitchFamily="18" charset="0"/>
            </a:endParaRPr>
          </a:p>
          <a:p>
            <a:pPr marL="514350" indent="-285750" algn="just">
              <a:buFont typeface="Arial" panose="020B0604020202020204" pitchFamily="34" charset="0"/>
              <a:buChar char="•"/>
            </a:pPr>
            <a:r>
              <a:rPr lang="en-US" b="1" dirty="0">
                <a:solidFill>
                  <a:schemeClr val="tx1"/>
                </a:solidFill>
                <a:latin typeface="Calibri" panose="020F0502020204030204" pitchFamily="34" charset="0"/>
                <a:ea typeface="Times New Roman" panose="02020603050405020304" pitchFamily="18" charset="0"/>
              </a:rPr>
              <a:t>Milestone</a:t>
            </a:r>
            <a:r>
              <a:rPr lang="en-US" dirty="0">
                <a:solidFill>
                  <a:schemeClr val="tx1"/>
                </a:solidFill>
                <a:latin typeface="Calibri" panose="020F0502020204030204" pitchFamily="34" charset="0"/>
                <a:ea typeface="Times New Roman" panose="02020603050405020304" pitchFamily="18" charset="0"/>
              </a:rPr>
              <a:t>: Foundations Commitment </a:t>
            </a:r>
            <a:r>
              <a:rPr lang="en-US" dirty="0" smtClean="0">
                <a:solidFill>
                  <a:schemeClr val="tx1"/>
                </a:solidFill>
                <a:latin typeface="Calibri" panose="020F0502020204030204" pitchFamily="34" charset="0"/>
                <a:ea typeface="Times New Roman" panose="02020603050405020304" pitchFamily="18" charset="0"/>
              </a:rPr>
              <a:t>Review</a:t>
            </a:r>
          </a:p>
          <a:p>
            <a:pPr marL="228600" algn="just"/>
            <a:endParaRPr lang="en-US" dirty="0" smtClean="0">
              <a:solidFill>
                <a:schemeClr val="tx1"/>
              </a:solidFill>
              <a:latin typeface="Calibri" panose="020F0502020204030204" pitchFamily="34" charset="0"/>
              <a:ea typeface="Times New Roman" panose="02020603050405020304" pitchFamily="18" charset="0"/>
            </a:endParaRPr>
          </a:p>
          <a:p>
            <a:pPr marL="514350" indent="-285750" algn="just">
              <a:buFont typeface="Arial" panose="020B0604020202020204" pitchFamily="34" charset="0"/>
              <a:buChar char="•"/>
            </a:pPr>
            <a:r>
              <a:rPr lang="en-US" b="1" dirty="0">
                <a:solidFill>
                  <a:schemeClr val="tx1"/>
                </a:solidFill>
                <a:latin typeface="Calibri" panose="020F0502020204030204" pitchFamily="34" charset="0"/>
                <a:ea typeface="Times New Roman" panose="02020603050405020304" pitchFamily="18" charset="0"/>
              </a:rPr>
              <a:t>Strategy</a:t>
            </a:r>
            <a:r>
              <a:rPr lang="en-US" dirty="0">
                <a:solidFill>
                  <a:schemeClr val="tx1"/>
                </a:solidFill>
                <a:latin typeface="Calibri" panose="020F0502020204030204" pitchFamily="34" charset="0"/>
                <a:ea typeface="Times New Roman" panose="02020603050405020304" pitchFamily="18" charset="0"/>
              </a:rPr>
              <a:t>: One Incremental Commitment Cycle</a:t>
            </a:r>
          </a:p>
        </p:txBody>
      </p:sp>
    </p:spTree>
    <p:extLst>
      <p:ext uri="{BB962C8B-B14F-4D97-AF65-F5344CB8AC3E}">
        <p14:creationId xmlns:p14="http://schemas.microsoft.com/office/powerpoint/2010/main" val="27191027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329"/>
            <a:ext cx="8229600" cy="557455"/>
          </a:xfrm>
          <a:prstGeom prst="rect">
            <a:avLst/>
          </a:prstGeom>
          <a:noFill/>
          <a:ln>
            <a:noFill/>
          </a:ln>
        </p:spPr>
        <p:txBody>
          <a:bodyPr lIns="91425" tIns="45700" rIns="91425" bIns="45700" anchor="ctr" anchorCtr="0">
            <a:noAutofit/>
          </a:bodyPr>
          <a:lstStyle/>
          <a:p>
            <a:pPr>
              <a:buNone/>
            </a:pPr>
            <a:r>
              <a:rPr lang="en" sz="3000" dirty="0"/>
              <a:t>Shared Vision</a:t>
            </a:r>
          </a:p>
        </p:txBody>
      </p:sp>
      <p:sp>
        <p:nvSpPr>
          <p:cNvPr id="59" name="Shape 59"/>
          <p:cNvSpPr txBox="1">
            <a:spLocks noGrp="1"/>
          </p:cNvSpPr>
          <p:nvPr>
            <p:ph type="sldNum" idx="12"/>
          </p:nvPr>
        </p:nvSpPr>
        <p:spPr>
          <a:xfrm>
            <a:off x="6686225" y="6108146"/>
            <a:ext cx="2133599" cy="365099"/>
          </a:xfrm>
          <a:prstGeom prst="rect">
            <a:avLst/>
          </a:prstGeom>
          <a:noFill/>
          <a:ln>
            <a:noFill/>
          </a:ln>
        </p:spPr>
        <p:txBody>
          <a:bodyPr lIns="91425" tIns="45700" rIns="91425" bIns="45700" anchor="ctr" anchorCtr="0">
            <a:noAutofit/>
          </a:bodyPr>
          <a:lstStyle/>
          <a:p>
            <a:pPr marL="0" marR="0" lvl="0" indent="0" algn="r" rtl="0">
              <a:buSzPct val="25000"/>
              <a:buNone/>
            </a:pPr>
            <a:r>
              <a:rPr lang="en" dirty="0"/>
              <a:t> </a:t>
            </a:r>
            <a:r>
              <a:rPr lang="en-US" dirty="0" smtClean="0"/>
              <a:t>5</a:t>
            </a:r>
            <a:endParaRPr lang="en" dirty="0"/>
          </a:p>
        </p:txBody>
      </p:sp>
      <p:graphicFrame>
        <p:nvGraphicFramePr>
          <p:cNvPr id="2" name="Table 1"/>
          <p:cNvGraphicFramePr>
            <a:graphicFrameLocks noGrp="1"/>
          </p:cNvGraphicFramePr>
          <p:nvPr>
            <p:extLst>
              <p:ext uri="{D42A27DB-BD31-4B8C-83A1-F6EECF244321}">
                <p14:modId xmlns:p14="http://schemas.microsoft.com/office/powerpoint/2010/main" val="956566792"/>
              </p:ext>
            </p:extLst>
          </p:nvPr>
        </p:nvGraphicFramePr>
        <p:xfrm>
          <a:off x="155448" y="475488"/>
          <a:ext cx="8833103" cy="5239512"/>
        </p:xfrm>
        <a:graphic>
          <a:graphicData uri="http://schemas.openxmlformats.org/drawingml/2006/table">
            <a:tbl>
              <a:tblPr firstRow="1" firstCol="1" bandRow="1">
                <a:tableStyleId>{B7DC4B3F-3B0F-4E92-BF34-C60EDDC23A28}</a:tableStyleId>
              </a:tblPr>
              <a:tblGrid>
                <a:gridCol w="2107909"/>
                <a:gridCol w="2332024"/>
                <a:gridCol w="2332024"/>
                <a:gridCol w="2061146"/>
              </a:tblGrid>
              <a:tr h="952639">
                <a:tc gridSpan="4">
                  <a:txBody>
                    <a:bodyPr/>
                    <a:lstStyle/>
                    <a:p>
                      <a:pPr marL="0" marR="0">
                        <a:spcBef>
                          <a:spcPts val="0"/>
                        </a:spcBef>
                        <a:spcAft>
                          <a:spcPts val="0"/>
                        </a:spcAft>
                      </a:pPr>
                      <a:r>
                        <a:rPr lang="en-US" sz="1000" dirty="0">
                          <a:effectLst/>
                        </a:rPr>
                        <a:t>ASSUMPTIONS</a:t>
                      </a:r>
                    </a:p>
                    <a:p>
                      <a:pPr marL="342900" lvl="0" indent="-342900" algn="l">
                        <a:buFont typeface="Symbol" panose="05050102010706020507" pitchFamily="18" charset="2"/>
                        <a:buChar char=""/>
                      </a:pPr>
                      <a:r>
                        <a:rPr lang="en-US" sz="1000" dirty="0">
                          <a:effectLst/>
                        </a:rPr>
                        <a:t>Users will share info and provide reviews.</a:t>
                      </a:r>
                    </a:p>
                    <a:p>
                      <a:pPr marL="342900" lvl="0" indent="-342900" algn="l">
                        <a:buFont typeface="Symbol" panose="05050102010706020507" pitchFamily="18" charset="2"/>
                        <a:buChar char=""/>
                      </a:pPr>
                      <a:r>
                        <a:rPr lang="en-US" sz="1000" dirty="0">
                          <a:effectLst/>
                        </a:rPr>
                        <a:t>Corporations will push their employees to use it via incentives.</a:t>
                      </a:r>
                    </a:p>
                    <a:p>
                      <a:pPr marL="342900" lvl="0" indent="-342900" algn="l">
                        <a:buFont typeface="Symbol" panose="05050102010706020507" pitchFamily="18" charset="2"/>
                        <a:buChar char=""/>
                      </a:pPr>
                      <a:r>
                        <a:rPr lang="en-US" sz="1000" dirty="0">
                          <a:effectLst/>
                        </a:rPr>
                        <a:t>People will move away from insurance providers if it saves them money.</a:t>
                      </a:r>
                    </a:p>
                    <a:p>
                      <a:pPr marL="342900" lvl="0" indent="-342900" algn="l">
                        <a:buFont typeface="Symbol" panose="05050102010706020507" pitchFamily="18" charset="2"/>
                        <a:buChar char=""/>
                      </a:pPr>
                      <a:r>
                        <a:rPr lang="en-US" sz="1000" dirty="0">
                          <a:effectLst/>
                        </a:rPr>
                        <a:t>Providers will benefit from using cash.</a:t>
                      </a:r>
                    </a:p>
                    <a:p>
                      <a:pPr marL="342900" lvl="0" indent="-342900" algn="l">
                        <a:buFont typeface="Symbol" panose="05050102010706020507" pitchFamily="18" charset="2"/>
                        <a:buChar char=""/>
                      </a:pPr>
                      <a:r>
                        <a:rPr lang="en-US" sz="1000" dirty="0">
                          <a:effectLst/>
                        </a:rPr>
                        <a:t>Providers will use the system.</a:t>
                      </a:r>
                      <a:endParaRPr lang="en-US" sz="1000" dirty="0">
                        <a:effectLst/>
                        <a:latin typeface="Times New Roman" panose="02020603050405020304" pitchFamily="18" charset="0"/>
                      </a:endParaRPr>
                    </a:p>
                  </a:txBody>
                  <a:tcPr marL="50208" marR="50208" marT="0" marB="0"/>
                </a:tc>
                <a:tc hMerge="1">
                  <a:txBody>
                    <a:bodyPr/>
                    <a:lstStyle/>
                    <a:p>
                      <a:endParaRPr lang="en-US"/>
                    </a:p>
                  </a:txBody>
                  <a:tcPr/>
                </a:tc>
                <a:tc hMerge="1">
                  <a:txBody>
                    <a:bodyPr/>
                    <a:lstStyle/>
                    <a:p>
                      <a:endParaRPr lang="en-US"/>
                    </a:p>
                  </a:txBody>
                  <a:tcPr/>
                </a:tc>
                <a:tc hMerge="1">
                  <a:txBody>
                    <a:bodyPr/>
                    <a:lstStyle/>
                    <a:p>
                      <a:endParaRPr lang="en-US"/>
                    </a:p>
                  </a:txBody>
                  <a:tcPr/>
                </a:tc>
              </a:tr>
              <a:tr h="317546">
                <a:tc>
                  <a:txBody>
                    <a:bodyPr/>
                    <a:lstStyle/>
                    <a:p>
                      <a:pPr marL="0" marR="0" algn="ctr">
                        <a:spcBef>
                          <a:spcPts val="0"/>
                        </a:spcBef>
                        <a:spcAft>
                          <a:spcPts val="0"/>
                        </a:spcAft>
                      </a:pPr>
                      <a:r>
                        <a:rPr lang="en-US" sz="1000">
                          <a:effectLst/>
                        </a:rPr>
                        <a:t>Stakeholders</a:t>
                      </a:r>
                    </a:p>
                    <a:p>
                      <a:pPr marL="0" marR="0" algn="ctr">
                        <a:spcBef>
                          <a:spcPts val="0"/>
                        </a:spcBef>
                        <a:spcAft>
                          <a:spcPts val="0"/>
                        </a:spcAft>
                      </a:pPr>
                      <a:r>
                        <a:rPr lang="en-US" sz="1000">
                          <a:effectLst/>
                        </a:rPr>
                        <a:t>(Who?)</a:t>
                      </a:r>
                      <a:endParaRPr lang="en-US" sz="1000">
                        <a:effectLst/>
                        <a:latin typeface="Verdana" panose="020B0604030504040204" pitchFamily="34" charset="0"/>
                        <a:ea typeface="PMingLiU" panose="02020500000000000000" pitchFamily="18" charset="-120"/>
                        <a:cs typeface="Times New Roman" panose="02020603050405020304" pitchFamily="18" charset="0"/>
                      </a:endParaRPr>
                    </a:p>
                  </a:txBody>
                  <a:tcPr marL="50208" marR="50208" marT="0" marB="0"/>
                </a:tc>
                <a:tc>
                  <a:txBody>
                    <a:bodyPr/>
                    <a:lstStyle/>
                    <a:p>
                      <a:pPr marL="0" marR="0" algn="ctr">
                        <a:spcBef>
                          <a:spcPts val="0"/>
                        </a:spcBef>
                        <a:spcAft>
                          <a:spcPts val="0"/>
                        </a:spcAft>
                      </a:pPr>
                      <a:r>
                        <a:rPr lang="en-US" sz="1000">
                          <a:effectLst/>
                        </a:rPr>
                        <a:t>Initiatives</a:t>
                      </a:r>
                    </a:p>
                    <a:p>
                      <a:pPr marL="0" marR="0" algn="ctr">
                        <a:spcBef>
                          <a:spcPts val="0"/>
                        </a:spcBef>
                        <a:spcAft>
                          <a:spcPts val="0"/>
                        </a:spcAft>
                      </a:pPr>
                      <a:r>
                        <a:rPr lang="en-US" sz="1000">
                          <a:effectLst/>
                        </a:rPr>
                        <a:t>(What?)</a:t>
                      </a:r>
                      <a:endParaRPr lang="en-US" sz="1000">
                        <a:effectLst/>
                        <a:latin typeface="Verdana" panose="020B0604030504040204" pitchFamily="34" charset="0"/>
                        <a:ea typeface="PMingLiU" panose="02020500000000000000" pitchFamily="18" charset="-120"/>
                        <a:cs typeface="Times New Roman" panose="02020603050405020304" pitchFamily="18" charset="0"/>
                      </a:endParaRPr>
                    </a:p>
                  </a:txBody>
                  <a:tcPr marL="50208" marR="50208" marT="0" marB="0"/>
                </a:tc>
                <a:tc>
                  <a:txBody>
                    <a:bodyPr/>
                    <a:lstStyle/>
                    <a:p>
                      <a:pPr marL="0" marR="0" algn="ctr">
                        <a:spcBef>
                          <a:spcPts val="0"/>
                        </a:spcBef>
                        <a:spcAft>
                          <a:spcPts val="0"/>
                        </a:spcAft>
                      </a:pPr>
                      <a:r>
                        <a:rPr lang="en-US" sz="1000">
                          <a:effectLst/>
                        </a:rPr>
                        <a:t>Value Proposition</a:t>
                      </a:r>
                    </a:p>
                    <a:p>
                      <a:pPr marL="0" marR="0" algn="ctr">
                        <a:spcBef>
                          <a:spcPts val="0"/>
                        </a:spcBef>
                        <a:spcAft>
                          <a:spcPts val="0"/>
                        </a:spcAft>
                      </a:pPr>
                      <a:r>
                        <a:rPr lang="en-US" sz="1000">
                          <a:effectLst/>
                        </a:rPr>
                        <a:t>(Why?)</a:t>
                      </a:r>
                      <a:endParaRPr lang="en-US" sz="1000">
                        <a:effectLst/>
                        <a:latin typeface="Verdana" panose="020B0604030504040204" pitchFamily="34" charset="0"/>
                        <a:ea typeface="PMingLiU" panose="02020500000000000000" pitchFamily="18" charset="-120"/>
                        <a:cs typeface="Times New Roman" panose="02020603050405020304" pitchFamily="18" charset="0"/>
                      </a:endParaRPr>
                    </a:p>
                  </a:txBody>
                  <a:tcPr marL="50208" marR="50208" marT="0" marB="0"/>
                </a:tc>
                <a:tc>
                  <a:txBody>
                    <a:bodyPr/>
                    <a:lstStyle/>
                    <a:p>
                      <a:pPr marL="0" marR="0" algn="ctr">
                        <a:spcBef>
                          <a:spcPts val="0"/>
                        </a:spcBef>
                        <a:spcAft>
                          <a:spcPts val="0"/>
                        </a:spcAft>
                      </a:pPr>
                      <a:r>
                        <a:rPr lang="en-US" sz="1000">
                          <a:effectLst/>
                        </a:rPr>
                        <a:t>Beneficiaries</a:t>
                      </a:r>
                    </a:p>
                    <a:p>
                      <a:pPr marL="0" marR="0" algn="ctr">
                        <a:spcBef>
                          <a:spcPts val="0"/>
                        </a:spcBef>
                        <a:spcAft>
                          <a:spcPts val="0"/>
                        </a:spcAft>
                      </a:pPr>
                      <a:r>
                        <a:rPr lang="en-US" sz="1000">
                          <a:effectLst/>
                        </a:rPr>
                        <a:t>(For Whom?)</a:t>
                      </a:r>
                      <a:endParaRPr lang="en-US" sz="1000">
                        <a:effectLst/>
                        <a:latin typeface="Verdana" panose="020B0604030504040204" pitchFamily="34" charset="0"/>
                        <a:ea typeface="PMingLiU" panose="02020500000000000000" pitchFamily="18" charset="-120"/>
                        <a:cs typeface="Times New Roman" panose="02020603050405020304" pitchFamily="18" charset="0"/>
                      </a:endParaRPr>
                    </a:p>
                  </a:txBody>
                  <a:tcPr marL="50208" marR="50208" marT="0" marB="0"/>
                </a:tc>
              </a:tr>
              <a:tr h="2222823">
                <a:tc>
                  <a:txBody>
                    <a:bodyPr/>
                    <a:lstStyle/>
                    <a:p>
                      <a:pPr marL="342900" lvl="0" indent="-342900" algn="l">
                        <a:buFont typeface="Symbol" panose="05050102010706020507" pitchFamily="18" charset="2"/>
                        <a:buChar char=""/>
                      </a:pPr>
                      <a:r>
                        <a:rPr lang="en-US" sz="1000">
                          <a:effectLst/>
                        </a:rPr>
                        <a:t>Developers</a:t>
                      </a:r>
                    </a:p>
                    <a:p>
                      <a:pPr marL="342900" lvl="0" indent="-342900" algn="l">
                        <a:buFont typeface="Symbol" panose="05050102010706020507" pitchFamily="18" charset="2"/>
                        <a:buChar char=""/>
                      </a:pPr>
                      <a:r>
                        <a:rPr lang="en-US" sz="1000">
                          <a:effectLst/>
                        </a:rPr>
                        <a:t>Cash doctor</a:t>
                      </a:r>
                    </a:p>
                    <a:p>
                      <a:pPr marL="228600" indent="0" algn="l"/>
                      <a:r>
                        <a:rPr lang="en-US" sz="1000">
                          <a:effectLst/>
                        </a:rPr>
                        <a:t> </a:t>
                      </a:r>
                    </a:p>
                    <a:p>
                      <a:pPr marL="0" marR="0">
                        <a:spcBef>
                          <a:spcPts val="0"/>
                        </a:spcBef>
                        <a:spcAft>
                          <a:spcPts val="0"/>
                        </a:spcAft>
                      </a:pPr>
                      <a:r>
                        <a:rPr lang="en-US" sz="1000">
                          <a:effectLst/>
                        </a:rPr>
                        <a:t> </a:t>
                      </a:r>
                      <a:endParaRPr lang="en-US" sz="1000">
                        <a:effectLst/>
                        <a:latin typeface="Verdana" panose="020B0604030504040204" pitchFamily="34" charset="0"/>
                        <a:ea typeface="PMingLiU" panose="02020500000000000000" pitchFamily="18" charset="-120"/>
                        <a:cs typeface="Times New Roman" panose="02020603050405020304" pitchFamily="18" charset="0"/>
                      </a:endParaRPr>
                    </a:p>
                  </a:txBody>
                  <a:tcPr marL="50208" marR="50208" marT="0" marB="0"/>
                </a:tc>
                <a:tc>
                  <a:txBody>
                    <a:bodyPr/>
                    <a:lstStyle/>
                    <a:p>
                      <a:pPr marL="342900" lvl="0" indent="-342900" algn="l">
                        <a:buFont typeface="Symbol" panose="05050102010706020507" pitchFamily="18" charset="2"/>
                        <a:buChar char=""/>
                      </a:pPr>
                      <a:r>
                        <a:rPr lang="en-US" sz="1000" dirty="0">
                          <a:effectLst/>
                        </a:rPr>
                        <a:t>Develop the system (for price &amp; review/rating).</a:t>
                      </a:r>
                    </a:p>
                    <a:p>
                      <a:pPr marL="342900" lvl="0" indent="-342900" algn="l">
                        <a:buFont typeface="Symbol" panose="05050102010706020507" pitchFamily="18" charset="2"/>
                        <a:buChar char=""/>
                      </a:pPr>
                      <a:r>
                        <a:rPr lang="en-US" sz="1000" dirty="0">
                          <a:effectLst/>
                        </a:rPr>
                        <a:t>Market the app/system</a:t>
                      </a:r>
                    </a:p>
                    <a:p>
                      <a:pPr marL="742950" lvl="1" indent="-285750" algn="l">
                        <a:buFont typeface="Symbol" panose="05050102010706020507" pitchFamily="18" charset="2"/>
                        <a:buChar char=""/>
                        <a:tabLst>
                          <a:tab pos="457200" algn="l"/>
                        </a:tabLst>
                      </a:pPr>
                      <a:r>
                        <a:rPr lang="en-US" sz="1000" dirty="0">
                          <a:effectLst/>
                        </a:rPr>
                        <a:t>Corporate marketing strategy.</a:t>
                      </a:r>
                    </a:p>
                    <a:p>
                      <a:pPr marL="685800" indent="0" algn="l"/>
                      <a:r>
                        <a:rPr lang="en-US" sz="1000" dirty="0">
                          <a:effectLst/>
                        </a:rPr>
                        <a:t> </a:t>
                      </a:r>
                    </a:p>
                    <a:p>
                      <a:pPr marL="742950" lvl="1" indent="-285750" algn="l">
                        <a:buFont typeface="Symbol" panose="05050102010706020507" pitchFamily="18" charset="2"/>
                        <a:buChar char=""/>
                        <a:tabLst>
                          <a:tab pos="457200" algn="l"/>
                        </a:tabLst>
                      </a:pPr>
                      <a:r>
                        <a:rPr lang="en-US" sz="1000" dirty="0">
                          <a:effectLst/>
                        </a:rPr>
                        <a:t>Individual marketing strategy.</a:t>
                      </a:r>
                    </a:p>
                    <a:p>
                      <a:pPr indent="0" algn="l"/>
                      <a:r>
                        <a:rPr lang="en-US" sz="1000" dirty="0">
                          <a:effectLst/>
                        </a:rPr>
                        <a:t> </a:t>
                      </a:r>
                    </a:p>
                    <a:p>
                      <a:pPr marL="742950" lvl="1" indent="-285750" algn="l">
                        <a:buFont typeface="Symbol" panose="05050102010706020507" pitchFamily="18" charset="2"/>
                        <a:buChar char=""/>
                        <a:tabLst>
                          <a:tab pos="457200" algn="l"/>
                        </a:tabLst>
                      </a:pPr>
                      <a:r>
                        <a:rPr lang="en-US" sz="1000" dirty="0">
                          <a:effectLst/>
                        </a:rPr>
                        <a:t>Provider marketing strategy.</a:t>
                      </a:r>
                    </a:p>
                    <a:p>
                      <a:pPr marL="457200" indent="0" algn="l"/>
                      <a:r>
                        <a:rPr lang="en-US" sz="1000" dirty="0">
                          <a:effectLst/>
                        </a:rPr>
                        <a:t> </a:t>
                      </a:r>
                    </a:p>
                    <a:p>
                      <a:pPr marL="742950" lvl="1" indent="-285750" algn="l">
                        <a:buFont typeface="Arial" panose="020B0604020202020204" pitchFamily="34" charset="0"/>
                        <a:buChar char="○"/>
                      </a:pPr>
                      <a:endParaRPr lang="en-US" sz="1000" u="none" strike="noStrike" dirty="0">
                        <a:effectLst/>
                        <a:latin typeface="Times New Roman" panose="02020603050405020304" pitchFamily="18" charset="0"/>
                      </a:endParaRPr>
                    </a:p>
                  </a:txBody>
                  <a:tcPr marL="50208" marR="50208" marT="0" marB="0"/>
                </a:tc>
                <a:tc>
                  <a:txBody>
                    <a:bodyPr/>
                    <a:lstStyle/>
                    <a:p>
                      <a:pPr marL="342900" lvl="0" indent="-342900" algn="l">
                        <a:buFont typeface="Symbol" panose="05050102010706020507" pitchFamily="18" charset="2"/>
                        <a:buChar char=""/>
                      </a:pPr>
                      <a:r>
                        <a:rPr lang="en-US" sz="1000">
                          <a:effectLst/>
                        </a:rPr>
                        <a:t>Increase price transparency of health care costs.</a:t>
                      </a:r>
                    </a:p>
                    <a:p>
                      <a:pPr marL="342900" lvl="0" indent="-342900" algn="l">
                        <a:buFont typeface="Symbol" panose="05050102010706020507" pitchFamily="18" charset="2"/>
                        <a:buChar char=""/>
                      </a:pPr>
                      <a:r>
                        <a:rPr lang="en-US" sz="1000">
                          <a:effectLst/>
                        </a:rPr>
                        <a:t>Increased time and dollar savings for patients and healthcare consumers in general.</a:t>
                      </a:r>
                    </a:p>
                    <a:p>
                      <a:pPr marL="342900" lvl="0" indent="-342900" algn="l">
                        <a:buFont typeface="Symbol" panose="05050102010706020507" pitchFamily="18" charset="2"/>
                        <a:buChar char=""/>
                      </a:pPr>
                      <a:r>
                        <a:rPr lang="en-US" sz="1000">
                          <a:effectLst/>
                        </a:rPr>
                        <a:t>Empowering the consumer to make a more educated choice about healthcare expenditures</a:t>
                      </a:r>
                    </a:p>
                    <a:p>
                      <a:pPr marL="342900" lvl="0" indent="-342900" algn="l">
                        <a:buFont typeface="Symbol" panose="05050102010706020507" pitchFamily="18" charset="2"/>
                        <a:buChar char=""/>
                      </a:pPr>
                      <a:r>
                        <a:rPr lang="en-US" sz="1000">
                          <a:effectLst/>
                        </a:rPr>
                        <a:t>Enable consumers/patients to evaluate or provide feedback on healthcare services for community benefit.</a:t>
                      </a:r>
                    </a:p>
                    <a:p>
                      <a:pPr marL="342900" lvl="0" indent="-342900" algn="l">
                        <a:buFont typeface="Symbol" panose="05050102010706020507" pitchFamily="18" charset="2"/>
                        <a:buChar char=""/>
                      </a:pPr>
                      <a:r>
                        <a:rPr lang="en-US" sz="1000">
                          <a:effectLst/>
                        </a:rPr>
                        <a:t>Revolutionize the industry and profit.</a:t>
                      </a:r>
                      <a:endParaRPr lang="en-US" sz="1000">
                        <a:effectLst/>
                        <a:latin typeface="Times New Roman" panose="02020603050405020304" pitchFamily="18" charset="0"/>
                      </a:endParaRPr>
                    </a:p>
                  </a:txBody>
                  <a:tcPr marL="50208" marR="50208" marT="0" marB="0"/>
                </a:tc>
                <a:tc>
                  <a:txBody>
                    <a:bodyPr/>
                    <a:lstStyle/>
                    <a:p>
                      <a:pPr marL="342900" lvl="0" indent="-342900" algn="l">
                        <a:buFont typeface="Symbol" panose="05050102010706020507" pitchFamily="18" charset="2"/>
                        <a:buChar char=""/>
                      </a:pPr>
                      <a:r>
                        <a:rPr lang="en-US" sz="1000">
                          <a:effectLst/>
                        </a:rPr>
                        <a:t>Healthcare consumers - individual and corporate.</a:t>
                      </a:r>
                    </a:p>
                    <a:p>
                      <a:pPr marL="342900" lvl="0" indent="-342900" algn="l">
                        <a:buFont typeface="Symbol" panose="05050102010706020507" pitchFamily="18" charset="2"/>
                        <a:buChar char=""/>
                      </a:pPr>
                      <a:r>
                        <a:rPr lang="en-US" sz="1000">
                          <a:effectLst/>
                        </a:rPr>
                        <a:t>Health care providers.</a:t>
                      </a:r>
                    </a:p>
                    <a:p>
                      <a:pPr marL="342900" lvl="0" indent="-342900" algn="l">
                        <a:buFont typeface="Symbol" panose="05050102010706020507" pitchFamily="18" charset="2"/>
                        <a:buChar char=""/>
                      </a:pPr>
                      <a:r>
                        <a:rPr lang="en-US" sz="1000">
                          <a:effectLst/>
                        </a:rPr>
                        <a:t>Cash doctor (includes student team)</a:t>
                      </a:r>
                      <a:endParaRPr lang="en-US" sz="1000">
                        <a:effectLst/>
                        <a:latin typeface="Times New Roman" panose="02020603050405020304" pitchFamily="18" charset="0"/>
                      </a:endParaRPr>
                    </a:p>
                  </a:txBody>
                  <a:tcPr marL="50208" marR="50208" marT="0" marB="0"/>
                </a:tc>
              </a:tr>
              <a:tr h="158773">
                <a:tc gridSpan="2">
                  <a:txBody>
                    <a:bodyPr/>
                    <a:lstStyle/>
                    <a:p>
                      <a:pPr marL="0" marR="0" algn="ctr">
                        <a:spcBef>
                          <a:spcPts val="0"/>
                        </a:spcBef>
                        <a:spcAft>
                          <a:spcPts val="0"/>
                        </a:spcAft>
                      </a:pPr>
                      <a:r>
                        <a:rPr lang="en-US" sz="1000">
                          <a:effectLst/>
                        </a:rPr>
                        <a:t>Cost</a:t>
                      </a:r>
                      <a:endParaRPr lang="en-US" sz="1000">
                        <a:effectLst/>
                        <a:latin typeface="Verdana" panose="020B0604030504040204" pitchFamily="34" charset="0"/>
                        <a:ea typeface="PMingLiU" panose="02020500000000000000" pitchFamily="18" charset="-120"/>
                        <a:cs typeface="Times New Roman" panose="02020603050405020304" pitchFamily="18" charset="0"/>
                      </a:endParaRPr>
                    </a:p>
                  </a:txBody>
                  <a:tcPr marL="50208" marR="50208" marT="0" marB="0"/>
                </a:tc>
                <a:tc hMerge="1">
                  <a:txBody>
                    <a:bodyPr/>
                    <a:lstStyle/>
                    <a:p>
                      <a:endParaRPr lang="en-US"/>
                    </a:p>
                  </a:txBody>
                  <a:tcPr/>
                </a:tc>
                <a:tc gridSpan="2">
                  <a:txBody>
                    <a:bodyPr/>
                    <a:lstStyle/>
                    <a:p>
                      <a:pPr marL="0" marR="0" algn="ctr">
                        <a:spcBef>
                          <a:spcPts val="0"/>
                        </a:spcBef>
                        <a:spcAft>
                          <a:spcPts val="0"/>
                        </a:spcAft>
                      </a:pPr>
                      <a:r>
                        <a:rPr lang="en-US" sz="1000">
                          <a:effectLst/>
                        </a:rPr>
                        <a:t>Benefits</a:t>
                      </a:r>
                      <a:endParaRPr lang="en-US" sz="1000">
                        <a:effectLst/>
                        <a:latin typeface="Verdana" panose="020B0604030504040204" pitchFamily="34" charset="0"/>
                        <a:ea typeface="PMingLiU" panose="02020500000000000000" pitchFamily="18" charset="-120"/>
                        <a:cs typeface="Times New Roman" panose="02020603050405020304" pitchFamily="18" charset="0"/>
                      </a:endParaRPr>
                    </a:p>
                  </a:txBody>
                  <a:tcPr marL="50208" marR="50208" marT="0" marB="0"/>
                </a:tc>
                <a:tc hMerge="1">
                  <a:txBody>
                    <a:bodyPr/>
                    <a:lstStyle/>
                    <a:p>
                      <a:endParaRPr lang="en-US"/>
                    </a:p>
                  </a:txBody>
                  <a:tcPr/>
                </a:tc>
              </a:tr>
              <a:tr h="1587731">
                <a:tc gridSpan="2">
                  <a:txBody>
                    <a:bodyPr/>
                    <a:lstStyle/>
                    <a:p>
                      <a:pPr marL="342900" lvl="0" indent="-342900" algn="l">
                        <a:buFont typeface="Symbol" panose="05050102010706020507" pitchFamily="18" charset="2"/>
                        <a:buChar char=""/>
                      </a:pPr>
                      <a:r>
                        <a:rPr lang="en-US" sz="1000" dirty="0">
                          <a:effectLst/>
                        </a:rPr>
                        <a:t>Development time (in person-hours)</a:t>
                      </a:r>
                    </a:p>
                    <a:p>
                      <a:pPr marL="342900" lvl="0" indent="-342900" algn="l">
                        <a:buFont typeface="Symbol" panose="05050102010706020507" pitchFamily="18" charset="2"/>
                        <a:buChar char=""/>
                      </a:pPr>
                      <a:r>
                        <a:rPr lang="en-US" sz="1000" dirty="0">
                          <a:effectLst/>
                        </a:rPr>
                        <a:t>Hardware</a:t>
                      </a:r>
                    </a:p>
                    <a:p>
                      <a:pPr marL="342900" lvl="0" indent="-342900" algn="l">
                        <a:buFont typeface="Symbol" panose="05050102010706020507" pitchFamily="18" charset="2"/>
                        <a:buChar char=""/>
                      </a:pPr>
                      <a:r>
                        <a:rPr lang="en-US" sz="1000" dirty="0">
                          <a:effectLst/>
                        </a:rPr>
                        <a:t>Software</a:t>
                      </a:r>
                    </a:p>
                    <a:p>
                      <a:pPr marL="342900" lvl="0" indent="-342900" algn="l">
                        <a:buFont typeface="Symbol" panose="05050102010706020507" pitchFamily="18" charset="2"/>
                        <a:buChar char=""/>
                      </a:pPr>
                      <a:r>
                        <a:rPr lang="en-US" sz="1000" dirty="0">
                          <a:effectLst/>
                        </a:rPr>
                        <a:t>Network</a:t>
                      </a:r>
                    </a:p>
                    <a:p>
                      <a:pPr marL="342900" lvl="0" indent="-342900" algn="l">
                        <a:buFont typeface="Symbol" panose="05050102010706020507" pitchFamily="18" charset="2"/>
                        <a:buChar char=""/>
                      </a:pPr>
                      <a:r>
                        <a:rPr lang="en-US" sz="1000" dirty="0">
                          <a:effectLst/>
                        </a:rPr>
                        <a:t>Maintenance</a:t>
                      </a:r>
                    </a:p>
                    <a:p>
                      <a:pPr marL="342900" lvl="0" indent="-342900" algn="l">
                        <a:buFont typeface="Symbol" panose="05050102010706020507" pitchFamily="18" charset="2"/>
                        <a:buChar char=""/>
                      </a:pPr>
                      <a:r>
                        <a:rPr lang="en-US" sz="1000" dirty="0">
                          <a:effectLst/>
                        </a:rPr>
                        <a:t>Miscellaneous</a:t>
                      </a:r>
                      <a:endParaRPr lang="en-US" sz="1000" dirty="0">
                        <a:effectLst/>
                        <a:latin typeface="Times New Roman" panose="02020603050405020304" pitchFamily="18" charset="0"/>
                      </a:endParaRPr>
                    </a:p>
                  </a:txBody>
                  <a:tcPr marL="50208" marR="50208" marT="0" marB="0"/>
                </a:tc>
                <a:tc hMerge="1">
                  <a:txBody>
                    <a:bodyPr/>
                    <a:lstStyle/>
                    <a:p>
                      <a:endParaRPr lang="en-US"/>
                    </a:p>
                  </a:txBody>
                  <a:tcPr/>
                </a:tc>
                <a:tc gridSpan="2">
                  <a:txBody>
                    <a:bodyPr/>
                    <a:lstStyle/>
                    <a:p>
                      <a:pPr marL="342900" lvl="0" indent="-342900" algn="l">
                        <a:buFont typeface="Symbol" panose="05050102010706020507" pitchFamily="18" charset="2"/>
                        <a:buChar char=""/>
                      </a:pPr>
                      <a:r>
                        <a:rPr lang="en-US" sz="1000" dirty="0">
                          <a:effectLst/>
                        </a:rPr>
                        <a:t>Consumers and corporations save money</a:t>
                      </a:r>
                    </a:p>
                    <a:p>
                      <a:pPr marL="342900" lvl="0" indent="-342900" algn="l">
                        <a:buFont typeface="Symbol" panose="05050102010706020507" pitchFamily="18" charset="2"/>
                        <a:buChar char=""/>
                      </a:pPr>
                      <a:r>
                        <a:rPr lang="en-US" sz="1000" dirty="0">
                          <a:effectLst/>
                        </a:rPr>
                        <a:t>Consumers have access to healthcare, information, and networks (intangible)</a:t>
                      </a:r>
                    </a:p>
                    <a:p>
                      <a:pPr marL="342900" lvl="0" indent="-342900" algn="l">
                        <a:buFont typeface="Symbol" panose="05050102010706020507" pitchFamily="18" charset="2"/>
                        <a:buChar char=""/>
                      </a:pPr>
                      <a:r>
                        <a:rPr lang="en-US" sz="1000" dirty="0">
                          <a:effectLst/>
                        </a:rPr>
                        <a:t>Doctors make more money</a:t>
                      </a:r>
                    </a:p>
                    <a:p>
                      <a:pPr marL="342900" lvl="0" indent="-342900" algn="l">
                        <a:buFont typeface="Symbol" panose="05050102010706020507" pitchFamily="18" charset="2"/>
                        <a:buChar char=""/>
                      </a:pPr>
                      <a:r>
                        <a:rPr lang="en-US" sz="1000" dirty="0">
                          <a:effectLst/>
                        </a:rPr>
                        <a:t>Usage</a:t>
                      </a:r>
                    </a:p>
                    <a:p>
                      <a:pPr marL="742950" lvl="1" indent="-285750" algn="l">
                        <a:buFont typeface="Courier New" panose="02070309020205020404" pitchFamily="49" charset="0"/>
                        <a:buChar char="o"/>
                      </a:pPr>
                      <a:r>
                        <a:rPr lang="en-US" sz="1000" dirty="0">
                          <a:effectLst/>
                        </a:rPr>
                        <a:t>Registered users</a:t>
                      </a:r>
                    </a:p>
                    <a:p>
                      <a:pPr marL="742950" lvl="1" indent="-285750" algn="l">
                        <a:buFont typeface="Courier New" panose="02070309020205020404" pitchFamily="49" charset="0"/>
                        <a:buChar char="o"/>
                      </a:pPr>
                      <a:r>
                        <a:rPr lang="en-US" sz="1000" dirty="0">
                          <a:effectLst/>
                        </a:rPr>
                        <a:t>Downloads</a:t>
                      </a:r>
                    </a:p>
                    <a:p>
                      <a:pPr marL="742950" lvl="1" indent="-285750" algn="l">
                        <a:buFont typeface="Courier New" panose="02070309020205020404" pitchFamily="49" charset="0"/>
                        <a:buChar char="o"/>
                      </a:pPr>
                      <a:r>
                        <a:rPr lang="en-US" sz="1000" dirty="0">
                          <a:effectLst/>
                        </a:rPr>
                        <a:t>Rate of access</a:t>
                      </a:r>
                    </a:p>
                    <a:p>
                      <a:pPr marL="742950" lvl="1" indent="-285750" algn="l">
                        <a:buFont typeface="Courier New" panose="02070309020205020404" pitchFamily="49" charset="0"/>
                        <a:buChar char="o"/>
                      </a:pPr>
                      <a:r>
                        <a:rPr lang="en-US" sz="1000" dirty="0">
                          <a:effectLst/>
                        </a:rPr>
                        <a:t>Rate of sharing</a:t>
                      </a:r>
                    </a:p>
                    <a:p>
                      <a:pPr marL="342900" lvl="0" indent="-342900" algn="l">
                        <a:buFont typeface="Symbol" panose="05050102010706020507" pitchFamily="18" charset="2"/>
                        <a:buChar char=""/>
                      </a:pPr>
                      <a:r>
                        <a:rPr lang="en-US" sz="1000" dirty="0">
                          <a:effectLst/>
                        </a:rPr>
                        <a:t>Time saved in finding coverage</a:t>
                      </a:r>
                      <a:endParaRPr lang="en-US" sz="1000" dirty="0">
                        <a:effectLst/>
                        <a:latin typeface="Times New Roman" panose="02020603050405020304" pitchFamily="18" charset="0"/>
                      </a:endParaRPr>
                    </a:p>
                  </a:txBody>
                  <a:tcPr marL="50208" marR="50208" marT="0" marB="0"/>
                </a:tc>
                <a:tc hMerge="1">
                  <a:txBody>
                    <a:bodyPr/>
                    <a:lstStyle/>
                    <a:p>
                      <a:endParaRPr lang="en-US"/>
                    </a:p>
                  </a:txBody>
                  <a:tcPr/>
                </a:tc>
              </a:tr>
            </a:tbl>
          </a:graphicData>
        </a:graphic>
      </p:graphicFrame>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chemeClr val="tx1"/>
                </a:solidFill>
                <a:latin typeface="Calibri" panose="020F0502020204030204" pitchFamily="34" charset="0"/>
                <a:ea typeface="Times New Roman" panose="02020603050405020304" pitchFamily="18" charset="0"/>
              </a:rPr>
              <a:t>Foundations </a:t>
            </a:r>
            <a:r>
              <a:rPr lang="en-US" b="1" dirty="0" smtClean="0">
                <a:solidFill>
                  <a:schemeClr val="tx1"/>
                </a:solidFill>
                <a:latin typeface="Calibri" panose="020F0502020204030204" pitchFamily="34" charset="0"/>
                <a:ea typeface="Times New Roman" panose="02020603050405020304" pitchFamily="18" charset="0"/>
              </a:rPr>
              <a:t>phase</a:t>
            </a:r>
            <a:endParaRPr lang="en-US" dirty="0"/>
          </a:p>
        </p:txBody>
      </p:sp>
      <p:sp>
        <p:nvSpPr>
          <p:cNvPr id="4" name="Text Placeholder 3"/>
          <p:cNvSpPr>
            <a:spLocks noGrp="1"/>
          </p:cNvSpPr>
          <p:nvPr>
            <p:ph type="body" idx="1"/>
          </p:nvPr>
        </p:nvSpPr>
        <p:spPr/>
        <p:txBody>
          <a:bodyPr/>
          <a:lstStyle/>
          <a:p>
            <a:pPr indent="228600"/>
            <a:r>
              <a:rPr lang="en-US" sz="1400" b="1" dirty="0" smtClean="0">
                <a:solidFill>
                  <a:schemeClr val="tx1"/>
                </a:solidFill>
                <a:latin typeface="Calibri" panose="020F0502020204030204" pitchFamily="34" charset="0"/>
                <a:ea typeface="Times New Roman" panose="02020603050405020304" pitchFamily="18" charset="0"/>
              </a:rPr>
              <a:t>Duration</a:t>
            </a:r>
            <a:r>
              <a:rPr lang="en-US" sz="1400" b="1" dirty="0">
                <a:solidFill>
                  <a:schemeClr val="tx1"/>
                </a:solidFill>
                <a:latin typeface="Calibri" panose="020F0502020204030204" pitchFamily="34" charset="0"/>
                <a:ea typeface="Times New Roman" panose="02020603050405020304" pitchFamily="18" charset="0"/>
              </a:rPr>
              <a:t>:</a:t>
            </a:r>
            <a:r>
              <a:rPr lang="en-US" sz="1400" dirty="0">
                <a:solidFill>
                  <a:schemeClr val="tx1"/>
                </a:solidFill>
                <a:latin typeface="Calibri" panose="020F0502020204030204" pitchFamily="34" charset="0"/>
                <a:ea typeface="Times New Roman" panose="02020603050405020304" pitchFamily="18" charset="0"/>
              </a:rPr>
              <a:t> 10/20/14- </a:t>
            </a:r>
            <a:r>
              <a:rPr lang="en-US" sz="1400" dirty="0" smtClean="0">
                <a:solidFill>
                  <a:schemeClr val="tx1"/>
                </a:solidFill>
                <a:latin typeface="Calibri" panose="020F0502020204030204" pitchFamily="34" charset="0"/>
                <a:ea typeface="Times New Roman" panose="02020603050405020304" pitchFamily="18" charset="0"/>
              </a:rPr>
              <a:t>12/08/14</a:t>
            </a:r>
          </a:p>
          <a:p>
            <a:pPr indent="0">
              <a:buNone/>
            </a:pPr>
            <a:endParaRPr lang="en-US" sz="1400" dirty="0">
              <a:solidFill>
                <a:schemeClr val="tx1"/>
              </a:solidFill>
              <a:latin typeface="Calibri" panose="020F0502020204030204" pitchFamily="34" charset="0"/>
              <a:ea typeface="Times New Roman" panose="02020603050405020304" pitchFamily="18" charset="0"/>
            </a:endParaRPr>
          </a:p>
          <a:p>
            <a:pPr marL="228600" algn="just"/>
            <a:r>
              <a:rPr lang="en-US" sz="1400" b="1" dirty="0">
                <a:solidFill>
                  <a:schemeClr val="tx1"/>
                </a:solidFill>
                <a:latin typeface="Calibri" panose="020F0502020204030204" pitchFamily="34" charset="0"/>
                <a:ea typeface="Times New Roman" panose="02020603050405020304" pitchFamily="18" charset="0"/>
              </a:rPr>
              <a:t>Concept:</a:t>
            </a:r>
            <a:r>
              <a:rPr lang="en-US" sz="1400" dirty="0">
                <a:solidFill>
                  <a:schemeClr val="tx1"/>
                </a:solidFill>
                <a:latin typeface="Calibri" panose="020F0502020204030204" pitchFamily="34" charset="0"/>
                <a:ea typeface="Times New Roman" panose="02020603050405020304" pitchFamily="18" charset="0"/>
              </a:rPr>
              <a:t> The team will assess the project status. The changes in requirements will be analyzed, and corresponding adjustments will be made. NDI component will be assessed and development software architecture will be designed. Besides, actual functional prototypes will be built.  Meetings will continue. Efforts will be reported. Work on OCR will be done so as to create a functional prototype that could work on iOS as well</a:t>
            </a:r>
            <a:r>
              <a:rPr lang="en-US" sz="1400" dirty="0" smtClean="0">
                <a:solidFill>
                  <a:schemeClr val="tx1"/>
                </a:solidFill>
                <a:latin typeface="Calibri" panose="020F0502020204030204" pitchFamily="34" charset="0"/>
                <a:ea typeface="Times New Roman" panose="02020603050405020304" pitchFamily="18" charset="0"/>
              </a:rPr>
              <a:t>.</a:t>
            </a:r>
          </a:p>
          <a:p>
            <a:pPr marL="88900" indent="0" algn="just">
              <a:buNone/>
            </a:pPr>
            <a:endParaRPr lang="en-US" sz="1400" dirty="0">
              <a:solidFill>
                <a:schemeClr val="tx1"/>
              </a:solidFill>
              <a:latin typeface="Calibri" panose="020F0502020204030204" pitchFamily="34" charset="0"/>
              <a:ea typeface="Times New Roman" panose="02020603050405020304" pitchFamily="18" charset="0"/>
            </a:endParaRPr>
          </a:p>
          <a:p>
            <a:pPr marL="228600" algn="just"/>
            <a:r>
              <a:rPr lang="en-US" sz="1400" b="1" dirty="0">
                <a:solidFill>
                  <a:schemeClr val="tx1"/>
                </a:solidFill>
                <a:latin typeface="Calibri" panose="020F0502020204030204" pitchFamily="34" charset="0"/>
                <a:ea typeface="Times New Roman" panose="02020603050405020304" pitchFamily="18" charset="0"/>
              </a:rPr>
              <a:t>Deliverables</a:t>
            </a:r>
            <a:r>
              <a:rPr lang="en-US" sz="1400" dirty="0">
                <a:solidFill>
                  <a:schemeClr val="tx1"/>
                </a:solidFill>
                <a:latin typeface="Calibri" panose="020F0502020204030204" pitchFamily="34" charset="0"/>
                <a:ea typeface="Times New Roman" panose="02020603050405020304" pitchFamily="18" charset="0"/>
              </a:rPr>
              <a:t>: Draft Development Commitment Package, Development Commitment Package, Initial Prototype, Project Reports and Plans, Weekly Effort Report</a:t>
            </a:r>
            <a:r>
              <a:rPr lang="en-US" sz="1400" dirty="0" smtClean="0">
                <a:solidFill>
                  <a:schemeClr val="tx1"/>
                </a:solidFill>
                <a:latin typeface="Calibri" panose="020F0502020204030204" pitchFamily="34" charset="0"/>
                <a:ea typeface="Times New Roman" panose="02020603050405020304" pitchFamily="18" charset="0"/>
              </a:rPr>
              <a:t>.</a:t>
            </a:r>
          </a:p>
          <a:p>
            <a:pPr marL="88900" indent="0" algn="just">
              <a:buNone/>
            </a:pPr>
            <a:endParaRPr lang="en-US" sz="1400" dirty="0" smtClean="0">
              <a:solidFill>
                <a:schemeClr val="tx1"/>
              </a:solidFill>
              <a:latin typeface="Calibri" panose="020F0502020204030204" pitchFamily="34" charset="0"/>
              <a:ea typeface="Times New Roman" panose="02020603050405020304" pitchFamily="18" charset="0"/>
            </a:endParaRPr>
          </a:p>
          <a:p>
            <a:pPr marL="228600" algn="just"/>
            <a:r>
              <a:rPr lang="en-US" sz="1400" b="1" dirty="0" smtClean="0">
                <a:solidFill>
                  <a:schemeClr val="tx1"/>
                </a:solidFill>
                <a:latin typeface="Calibri" panose="020F0502020204030204" pitchFamily="34" charset="0"/>
                <a:ea typeface="Times New Roman" panose="02020603050405020304" pitchFamily="18" charset="0"/>
              </a:rPr>
              <a:t>Milestone</a:t>
            </a:r>
            <a:r>
              <a:rPr lang="en-US" sz="1400" dirty="0">
                <a:solidFill>
                  <a:schemeClr val="tx1"/>
                </a:solidFill>
                <a:latin typeface="Calibri" panose="020F0502020204030204" pitchFamily="34" charset="0"/>
                <a:ea typeface="Times New Roman" panose="02020603050405020304" pitchFamily="18" charset="0"/>
              </a:rPr>
              <a:t>: Development Commitment </a:t>
            </a:r>
            <a:r>
              <a:rPr lang="en-US" sz="1400" dirty="0" smtClean="0">
                <a:solidFill>
                  <a:schemeClr val="tx1"/>
                </a:solidFill>
                <a:latin typeface="Calibri" panose="020F0502020204030204" pitchFamily="34" charset="0"/>
                <a:ea typeface="Times New Roman" panose="02020603050405020304" pitchFamily="18" charset="0"/>
              </a:rPr>
              <a:t>Review</a:t>
            </a:r>
          </a:p>
          <a:p>
            <a:pPr marL="88900" indent="0" algn="just">
              <a:buNone/>
            </a:pPr>
            <a:endParaRPr lang="en-US" sz="1400" dirty="0">
              <a:solidFill>
                <a:schemeClr val="tx1"/>
              </a:solidFill>
              <a:latin typeface="Calibri" panose="020F0502020204030204" pitchFamily="34" charset="0"/>
              <a:ea typeface="Times New Roman" panose="02020603050405020304" pitchFamily="18" charset="0"/>
            </a:endParaRPr>
          </a:p>
          <a:p>
            <a:pPr marL="228600" algn="just"/>
            <a:r>
              <a:rPr lang="en-US" sz="1400" b="1" dirty="0">
                <a:solidFill>
                  <a:schemeClr val="tx1"/>
                </a:solidFill>
                <a:latin typeface="Calibri" panose="020F0502020204030204" pitchFamily="34" charset="0"/>
                <a:ea typeface="Times New Roman" panose="02020603050405020304" pitchFamily="18" charset="0"/>
              </a:rPr>
              <a:t>Strategy</a:t>
            </a:r>
            <a:r>
              <a:rPr lang="en-US" sz="1400" dirty="0">
                <a:solidFill>
                  <a:schemeClr val="tx1"/>
                </a:solidFill>
                <a:latin typeface="Calibri" panose="020F0502020204030204" pitchFamily="34" charset="0"/>
                <a:ea typeface="Times New Roman" panose="02020603050405020304" pitchFamily="18" charset="0"/>
              </a:rPr>
              <a:t>: One Incremental Commitment Cycle</a:t>
            </a:r>
          </a:p>
          <a:p>
            <a:pPr marL="203200" indent="0" algn="just">
              <a:buNone/>
            </a:pPr>
            <a:endParaRPr lang="en-US" sz="1400" dirty="0"/>
          </a:p>
          <a:p>
            <a:endParaRPr lang="en-US" sz="1400" dirty="0"/>
          </a:p>
        </p:txBody>
      </p:sp>
      <p:sp>
        <p:nvSpPr>
          <p:cNvPr id="2" name="Slide Number Placeholder 1"/>
          <p:cNvSpPr>
            <a:spLocks noGrp="1"/>
          </p:cNvSpPr>
          <p:nvPr>
            <p:ph type="sldNum" idx="12"/>
          </p:nvPr>
        </p:nvSpPr>
        <p:spPr/>
        <p:txBody>
          <a:bodyPr/>
          <a:lstStyle/>
          <a:p>
            <a:endParaRPr lang="en-US"/>
          </a:p>
        </p:txBody>
      </p:sp>
    </p:spTree>
    <p:extLst>
      <p:ext uri="{BB962C8B-B14F-4D97-AF65-F5344CB8AC3E}">
        <p14:creationId xmlns:p14="http://schemas.microsoft.com/office/powerpoint/2010/main" val="18236970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873456" y="1514903"/>
          <a:ext cx="6670344" cy="3675112"/>
        </p:xfrm>
        <a:graphic>
          <a:graphicData uri="http://schemas.openxmlformats.org/drawingml/2006/table">
            <a:tbl>
              <a:tblPr firstRow="1" firstCol="1" lastRow="1" lastCol="1" bandRow="1" bandCol="1">
                <a:tableStyleId>{B7DC4B3F-3B0F-4E92-BF34-C60EDDC23A28}</a:tableStyleId>
              </a:tblPr>
              <a:tblGrid>
                <a:gridCol w="2920680"/>
                <a:gridCol w="1640478"/>
                <a:gridCol w="820239"/>
                <a:gridCol w="1288947"/>
              </a:tblGrid>
              <a:tr h="1096587">
                <a:tc>
                  <a:txBody>
                    <a:bodyPr/>
                    <a:lstStyle/>
                    <a:p>
                      <a:pPr marL="0" marR="0" algn="ctr">
                        <a:spcBef>
                          <a:spcPts val="0"/>
                        </a:spcBef>
                        <a:spcAft>
                          <a:spcPts val="0"/>
                        </a:spcAft>
                      </a:pPr>
                      <a:r>
                        <a:rPr lang="en-US" sz="1200" dirty="0">
                          <a:effectLst/>
                        </a:rPr>
                        <a:t>Artifact</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Due date</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Format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Medium</a:t>
                      </a:r>
                      <a:endParaRPr lang="en-US" sz="1200">
                        <a:effectLst/>
                        <a:latin typeface="Times New Roman" panose="02020603050405020304" pitchFamily="18" charset="0"/>
                        <a:ea typeface="Times New Roman" panose="02020603050405020304" pitchFamily="18" charset="0"/>
                      </a:endParaRPr>
                    </a:p>
                  </a:txBody>
                  <a:tcPr marL="68580" marR="68580" marT="0" marB="0"/>
                </a:tc>
              </a:tr>
              <a:tr h="198348">
                <a:tc>
                  <a:txBody>
                    <a:bodyPr/>
                    <a:lstStyle/>
                    <a:p>
                      <a:pPr marL="0" marR="0">
                        <a:spcBef>
                          <a:spcPts val="0"/>
                        </a:spcBef>
                        <a:spcAft>
                          <a:spcPts val="0"/>
                        </a:spcAft>
                        <a:tabLst>
                          <a:tab pos="114300" algn="l"/>
                        </a:tabLst>
                      </a:pPr>
                      <a:r>
                        <a:rPr lang="en-US" sz="1200">
                          <a:effectLst/>
                        </a:rPr>
                        <a:t>Client Interaction Report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9/19/2014</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.doc, .pdf</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Soft copy</a:t>
                      </a:r>
                      <a:endParaRPr lang="en-US" sz="1200">
                        <a:effectLst/>
                        <a:latin typeface="Times New Roman" panose="02020603050405020304" pitchFamily="18" charset="0"/>
                        <a:ea typeface="Times New Roman" panose="02020603050405020304" pitchFamily="18" charset="0"/>
                      </a:endParaRPr>
                    </a:p>
                  </a:txBody>
                  <a:tcPr marL="68580" marR="68580" marT="0" marB="0"/>
                </a:tc>
              </a:tr>
              <a:tr h="991741">
                <a:tc>
                  <a:txBody>
                    <a:bodyPr/>
                    <a:lstStyle/>
                    <a:p>
                      <a:pPr marL="0" marR="0">
                        <a:spcBef>
                          <a:spcPts val="0"/>
                        </a:spcBef>
                        <a:spcAft>
                          <a:spcPts val="0"/>
                        </a:spcAft>
                        <a:tabLst>
                          <a:tab pos="114300" algn="l"/>
                        </a:tabLst>
                      </a:pPr>
                      <a:r>
                        <a:rPr lang="en-US" sz="1200" dirty="0">
                          <a:effectLst/>
                        </a:rPr>
                        <a:t>Valuation Commitment Package</a:t>
                      </a:r>
                    </a:p>
                    <a:p>
                      <a:pPr marL="342900" marR="0" lvl="0" indent="-342900">
                        <a:spcBef>
                          <a:spcPts val="0"/>
                        </a:spcBef>
                        <a:spcAft>
                          <a:spcPts val="0"/>
                        </a:spcAft>
                        <a:buFont typeface="Symbol" panose="05050102010706020507" pitchFamily="18" charset="2"/>
                        <a:buChar char=""/>
                        <a:tabLst>
                          <a:tab pos="114300" algn="l"/>
                        </a:tabLst>
                      </a:pPr>
                      <a:r>
                        <a:rPr lang="en-US" sz="1200" dirty="0">
                          <a:effectLst/>
                        </a:rPr>
                        <a:t>Life Cycle Plan (LCP) Early Section</a:t>
                      </a:r>
                    </a:p>
                    <a:p>
                      <a:pPr marL="342900" marR="0" lvl="0" indent="-342900">
                        <a:spcBef>
                          <a:spcPts val="0"/>
                        </a:spcBef>
                        <a:spcAft>
                          <a:spcPts val="0"/>
                        </a:spcAft>
                        <a:buFont typeface="Symbol" panose="05050102010706020507" pitchFamily="18" charset="2"/>
                        <a:buChar char=""/>
                        <a:tabLst>
                          <a:tab pos="114300" algn="l"/>
                        </a:tabLst>
                      </a:pPr>
                      <a:r>
                        <a:rPr lang="en-US" sz="1200" dirty="0">
                          <a:effectLst/>
                        </a:rPr>
                        <a:t>Feasibility Evidence Description (FED) Early Section</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09/29/2014</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.doc, .pdf</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Soft copy</a:t>
                      </a:r>
                      <a:endParaRPr lang="en-US" sz="1200" dirty="0">
                        <a:effectLst/>
                        <a:latin typeface="Times New Roman" panose="02020603050405020304" pitchFamily="18" charset="0"/>
                        <a:ea typeface="Times New Roman" panose="02020603050405020304" pitchFamily="18" charset="0"/>
                      </a:endParaRPr>
                    </a:p>
                  </a:txBody>
                  <a:tcPr marL="68580" marR="68580" marT="0" marB="0"/>
                </a:tc>
              </a:tr>
              <a:tr h="198348">
                <a:tc>
                  <a:txBody>
                    <a:bodyPr/>
                    <a:lstStyle/>
                    <a:p>
                      <a:pPr marL="0" marR="0">
                        <a:spcBef>
                          <a:spcPts val="0"/>
                        </a:spcBef>
                        <a:spcAft>
                          <a:spcPts val="0"/>
                        </a:spcAft>
                      </a:pPr>
                      <a:r>
                        <a:rPr lang="en-US" sz="1200">
                          <a:effectLst/>
                        </a:rPr>
                        <a:t>Project Effort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Every Monday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Text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Bugzilla</a:t>
                      </a:r>
                      <a:endParaRPr lang="en-US" sz="1200" dirty="0">
                        <a:effectLst/>
                        <a:latin typeface="Times New Roman" panose="02020603050405020304" pitchFamily="18" charset="0"/>
                        <a:ea typeface="Times New Roman" panose="02020603050405020304" pitchFamily="18" charset="0"/>
                      </a:endParaRPr>
                    </a:p>
                  </a:txBody>
                  <a:tcPr marL="68580" marR="68580" marT="0" marB="0"/>
                </a:tc>
              </a:tr>
              <a:tr h="396696">
                <a:tc>
                  <a:txBody>
                    <a:bodyPr/>
                    <a:lstStyle/>
                    <a:p>
                      <a:pPr marL="0" marR="0">
                        <a:spcBef>
                          <a:spcPts val="0"/>
                        </a:spcBef>
                        <a:spcAft>
                          <a:spcPts val="0"/>
                        </a:spcAft>
                      </a:pPr>
                      <a:r>
                        <a:rPr lang="en-US" sz="1200">
                          <a:effectLst/>
                        </a:rPr>
                        <a:t>Project Plan</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Every two weeks on Wednesday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.mpp</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Soft copy</a:t>
                      </a:r>
                      <a:endParaRPr lang="en-US" sz="1200">
                        <a:effectLst/>
                        <a:latin typeface="Times New Roman" panose="02020603050405020304" pitchFamily="18" charset="0"/>
                        <a:ea typeface="Times New Roman" panose="02020603050405020304" pitchFamily="18" charset="0"/>
                      </a:endParaRPr>
                    </a:p>
                  </a:txBody>
                  <a:tcPr marL="68580" marR="68580" marT="0" marB="0"/>
                </a:tc>
              </a:tr>
              <a:tr h="396696">
                <a:tc>
                  <a:txBody>
                    <a:bodyPr/>
                    <a:lstStyle/>
                    <a:p>
                      <a:pPr marL="0" marR="0">
                        <a:spcBef>
                          <a:spcPts val="0"/>
                        </a:spcBef>
                        <a:spcAft>
                          <a:spcPts val="0"/>
                        </a:spcAft>
                      </a:pPr>
                      <a:r>
                        <a:rPr lang="en-US" sz="1200">
                          <a:effectLst/>
                        </a:rPr>
                        <a:t>Progress Report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Every two weeks on Wednesday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.xls</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Soft copy</a:t>
                      </a:r>
                      <a:endParaRPr lang="en-US" sz="1200">
                        <a:effectLst/>
                        <a:latin typeface="Times New Roman" panose="02020603050405020304" pitchFamily="18" charset="0"/>
                        <a:ea typeface="Times New Roman" panose="02020603050405020304" pitchFamily="18" charset="0"/>
                      </a:endParaRPr>
                    </a:p>
                  </a:txBody>
                  <a:tcPr marL="68580" marR="68580" marT="0" marB="0"/>
                </a:tc>
              </a:tr>
              <a:tr h="396696">
                <a:tc>
                  <a:txBody>
                    <a:bodyPr/>
                    <a:lstStyle/>
                    <a:p>
                      <a:pPr marL="0" marR="0">
                        <a:spcBef>
                          <a:spcPts val="0"/>
                        </a:spcBef>
                        <a:spcAft>
                          <a:spcPts val="0"/>
                        </a:spcAft>
                      </a:pPr>
                      <a:r>
                        <a:rPr lang="en-US" sz="1200">
                          <a:effectLst/>
                        </a:rPr>
                        <a:t>Program model, business model, results chain diagram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09/21/2014</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.docx</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Soft copy</a:t>
                      </a:r>
                      <a:endParaRPr lang="en-US" sz="12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13" name="Title 12"/>
          <p:cNvSpPr>
            <a:spLocks noGrp="1"/>
          </p:cNvSpPr>
          <p:nvPr>
            <p:ph type="ctrTitle"/>
          </p:nvPr>
        </p:nvSpPr>
        <p:spPr>
          <a:xfrm>
            <a:off x="344606" y="44903"/>
            <a:ext cx="7772400" cy="1470000"/>
          </a:xfrm>
        </p:spPr>
        <p:txBody>
          <a:bodyPr/>
          <a:lstStyle/>
          <a:p>
            <a:pPr lvl="3"/>
            <a:r>
              <a:rPr lang="en-US" sz="4400" b="1" dirty="0">
                <a:solidFill>
                  <a:schemeClr val="tx1"/>
                </a:solidFill>
                <a:latin typeface="Calibri" panose="020F0502020204030204" pitchFamily="34" charset="0"/>
              </a:rPr>
              <a:t>Project Deliverables</a:t>
            </a:r>
            <a:br>
              <a:rPr lang="en-US" sz="4400" b="1" dirty="0">
                <a:solidFill>
                  <a:schemeClr val="tx1"/>
                </a:solidFill>
                <a:latin typeface="Calibri" panose="020F0502020204030204" pitchFamily="34" charset="0"/>
              </a:rPr>
            </a:br>
            <a:r>
              <a:rPr lang="en-US" sz="1600" b="1" dirty="0">
                <a:solidFill>
                  <a:schemeClr val="tx1"/>
                </a:solidFill>
                <a:latin typeface="Calibri" panose="020F0502020204030204" pitchFamily="34" charset="0"/>
              </a:rPr>
              <a:t>Exploration Phase</a:t>
            </a:r>
            <a:br>
              <a:rPr lang="en-US" sz="1600" b="1" dirty="0">
                <a:solidFill>
                  <a:schemeClr val="tx1"/>
                </a:solidFill>
                <a:latin typeface="Calibri" panose="020F0502020204030204" pitchFamily="34" charset="0"/>
              </a:rPr>
            </a:br>
            <a:r>
              <a:rPr lang="en-US" sz="1600" b="1" dirty="0">
                <a:solidFill>
                  <a:schemeClr val="tx1"/>
                </a:solidFill>
                <a:latin typeface="Calibri" panose="020F0502020204030204" pitchFamily="34" charset="0"/>
              </a:rPr>
              <a:t>Table 1: Artifacts Deliverables in Exploration Phase</a:t>
            </a:r>
          </a:p>
        </p:txBody>
      </p:sp>
    </p:spTree>
    <p:extLst>
      <p:ext uri="{BB962C8B-B14F-4D97-AF65-F5344CB8AC3E}">
        <p14:creationId xmlns:p14="http://schemas.microsoft.com/office/powerpoint/2010/main" val="23876750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4"/>
            <a:r>
              <a:rPr lang="en-US" sz="2000" b="1" dirty="0">
                <a:solidFill>
                  <a:schemeClr val="tx1"/>
                </a:solidFill>
                <a:latin typeface="Calibri" panose="020F0502020204030204" pitchFamily="34" charset="0"/>
              </a:rPr>
              <a:t>Valuation Phase</a:t>
            </a:r>
            <a:br>
              <a:rPr lang="en-US" sz="2000" b="1" dirty="0">
                <a:solidFill>
                  <a:schemeClr val="tx1"/>
                </a:solidFill>
                <a:latin typeface="Calibri" panose="020F0502020204030204" pitchFamily="34" charset="0"/>
              </a:rPr>
            </a:br>
            <a:r>
              <a:rPr lang="en-US" sz="2000" b="1" dirty="0">
                <a:solidFill>
                  <a:schemeClr val="tx1"/>
                </a:solidFill>
                <a:latin typeface="Calibri" panose="020F0502020204030204" pitchFamily="34" charset="0"/>
              </a:rPr>
              <a:t>Table 2: Artifact deliverable in Valuation Phase</a:t>
            </a:r>
            <a:r>
              <a:rPr lang="en-US" b="1" dirty="0">
                <a:solidFill>
                  <a:schemeClr val="tx1"/>
                </a:solidFill>
              </a:rPr>
              <a:t/>
            </a:r>
            <a:br>
              <a:rPr lang="en-US" b="1" dirty="0">
                <a:solidFill>
                  <a:schemeClr val="tx1"/>
                </a:solidFill>
              </a:rPr>
            </a:br>
            <a:endParaRPr lang="en-US" dirty="0">
              <a:solidFill>
                <a:schemeClr val="tx1"/>
              </a:solidFill>
            </a:endParaRPr>
          </a:p>
        </p:txBody>
      </p:sp>
      <p:sp>
        <p:nvSpPr>
          <p:cNvPr id="4" name="Slide Number Placeholder 3"/>
          <p:cNvSpPr>
            <a:spLocks noGrp="1"/>
          </p:cNvSpPr>
          <p:nvPr>
            <p:ph type="sldNum" idx="12"/>
          </p:nvPr>
        </p:nvSpPr>
        <p:spPr/>
        <p:txBody>
          <a:bodyPr/>
          <a:lstStyle/>
          <a:p>
            <a:endParaRPr lang="en-US"/>
          </a:p>
        </p:txBody>
      </p:sp>
      <p:graphicFrame>
        <p:nvGraphicFramePr>
          <p:cNvPr id="5" name="Table 4"/>
          <p:cNvGraphicFramePr>
            <a:graphicFrameLocks noGrp="1"/>
          </p:cNvGraphicFramePr>
          <p:nvPr>
            <p:extLst/>
          </p:nvPr>
        </p:nvGraphicFramePr>
        <p:xfrm>
          <a:off x="1310186" y="1416192"/>
          <a:ext cx="6614432" cy="4351338"/>
        </p:xfrm>
        <a:graphic>
          <a:graphicData uri="http://schemas.openxmlformats.org/drawingml/2006/table">
            <a:tbl>
              <a:tblPr firstRow="1" firstCol="1" lastRow="1" lastCol="1" bandRow="1" bandCol="1">
                <a:tableStyleId>{B7DC4B3F-3B0F-4E92-BF34-C60EDDC23A28}</a:tableStyleId>
              </a:tblPr>
              <a:tblGrid>
                <a:gridCol w="3512030"/>
                <a:gridCol w="1387707"/>
                <a:gridCol w="813483"/>
                <a:gridCol w="901212"/>
              </a:tblGrid>
              <a:tr h="153126">
                <a:tc>
                  <a:txBody>
                    <a:bodyPr/>
                    <a:lstStyle/>
                    <a:p>
                      <a:pPr marL="0" marR="0" algn="ctr">
                        <a:spcBef>
                          <a:spcPts val="0"/>
                        </a:spcBef>
                        <a:spcAft>
                          <a:spcPts val="0"/>
                        </a:spcAft>
                      </a:pPr>
                      <a:r>
                        <a:rPr lang="en-US" sz="1000" dirty="0">
                          <a:solidFill>
                            <a:schemeClr val="tx1"/>
                          </a:solidFill>
                          <a:effectLst/>
                        </a:rPr>
                        <a:t>Artifact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Due date</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Format</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Medium</a:t>
                      </a:r>
                      <a:endParaRPr lang="en-US" sz="1000">
                        <a:effectLst/>
                        <a:latin typeface="Times New Roman" panose="02020603050405020304" pitchFamily="18" charset="0"/>
                        <a:ea typeface="Times New Roman" panose="02020603050405020304" pitchFamily="18" charset="0"/>
                      </a:endParaRPr>
                    </a:p>
                  </a:txBody>
                  <a:tcPr marL="57422" marR="57422" marT="0" marB="0"/>
                </a:tc>
              </a:tr>
              <a:tr h="153126">
                <a:tc>
                  <a:txBody>
                    <a:bodyPr/>
                    <a:lstStyle/>
                    <a:p>
                      <a:pPr marL="0" marR="0" algn="ctr">
                        <a:spcBef>
                          <a:spcPts val="0"/>
                        </a:spcBef>
                        <a:spcAft>
                          <a:spcPts val="0"/>
                        </a:spcAft>
                      </a:pPr>
                      <a:r>
                        <a:rPr lang="en-US" sz="1000">
                          <a:solidFill>
                            <a:schemeClr val="tx1"/>
                          </a:solidFill>
                          <a:effectLst/>
                        </a:rPr>
                        <a:t>Prototype presentation</a:t>
                      </a:r>
                      <a:endParaRPr lang="en-US" sz="1000">
                        <a:solidFill>
                          <a:schemeClr val="tx1"/>
                        </a:solidFill>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10/03/2014</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.ppt</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Soft copy</a:t>
                      </a:r>
                      <a:endParaRPr lang="en-US" sz="1000">
                        <a:effectLst/>
                        <a:latin typeface="Times New Roman" panose="02020603050405020304" pitchFamily="18" charset="0"/>
                        <a:ea typeface="Times New Roman" panose="02020603050405020304" pitchFamily="18" charset="0"/>
                      </a:endParaRPr>
                    </a:p>
                  </a:txBody>
                  <a:tcPr marL="57422" marR="57422" marT="0" marB="0"/>
                </a:tc>
              </a:tr>
              <a:tr h="1429178">
                <a:tc>
                  <a:txBody>
                    <a:bodyPr/>
                    <a:lstStyle/>
                    <a:p>
                      <a:pPr marL="0" marR="0" algn="l">
                        <a:spcBef>
                          <a:spcPts val="0"/>
                        </a:spcBef>
                        <a:spcAft>
                          <a:spcPts val="0"/>
                        </a:spcAft>
                      </a:pPr>
                      <a:r>
                        <a:rPr lang="en-US" sz="1000" dirty="0">
                          <a:solidFill>
                            <a:schemeClr val="tx1"/>
                          </a:solidFill>
                          <a:effectLst/>
                        </a:rPr>
                        <a:t>Draft Foundations Commitment Package</a:t>
                      </a: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Operational Concept Description (OCD)</a:t>
                      </a:r>
                      <a:endParaRPr lang="en-US" sz="1000" dirty="0">
                        <a:solidFill>
                          <a:schemeClr val="tx1"/>
                        </a:solidFill>
                        <a:effectLst/>
                      </a:endParaRP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Feasibility Evidence Description (FED)</a:t>
                      </a:r>
                      <a:endParaRPr lang="en-US" sz="1000" dirty="0">
                        <a:solidFill>
                          <a:schemeClr val="tx1"/>
                        </a:solidFill>
                        <a:effectLst/>
                      </a:endParaRP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Life Cycle Plan (LCP)</a:t>
                      </a:r>
                      <a:endParaRPr lang="en-US" sz="1000" dirty="0">
                        <a:solidFill>
                          <a:schemeClr val="tx1"/>
                        </a:solidFill>
                        <a:effectLst/>
                      </a:endParaRP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System and Software Architecture Description (SSAD)</a:t>
                      </a:r>
                      <a:endParaRPr lang="en-US" sz="1000" dirty="0">
                        <a:solidFill>
                          <a:schemeClr val="tx1"/>
                        </a:solidFill>
                        <a:effectLst/>
                      </a:endParaRP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Prototype report (PRO)</a:t>
                      </a:r>
                      <a:endParaRPr lang="en-US" sz="1000" dirty="0">
                        <a:solidFill>
                          <a:schemeClr val="tx1"/>
                        </a:solidFill>
                        <a:effectLst/>
                        <a:latin typeface="Calibri" panose="020F0502020204030204" pitchFamily="34" charset="0"/>
                        <a:ea typeface="SimSun" panose="02010600030101010101" pitchFamily="2" charset="-122"/>
                        <a:cs typeface="Calibri" panose="020F0502020204030204" pitchFamily="34" charset="0"/>
                      </a:endParaRPr>
                    </a:p>
                  </a:txBody>
                  <a:tcPr marL="57422" marR="57422" marT="0" marB="0"/>
                </a:tc>
                <a:tc>
                  <a:txBody>
                    <a:bodyPr/>
                    <a:lstStyle/>
                    <a:p>
                      <a:pPr marL="0" marR="0" algn="ctr">
                        <a:spcBef>
                          <a:spcPts val="0"/>
                        </a:spcBef>
                        <a:spcAft>
                          <a:spcPts val="0"/>
                        </a:spcAft>
                      </a:pPr>
                      <a:r>
                        <a:rPr lang="en-US" sz="1000" dirty="0">
                          <a:effectLst/>
                        </a:rPr>
                        <a:t>10/13/2014</a:t>
                      </a:r>
                      <a:endParaRPr lang="en-US" sz="1000" dirty="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l">
                        <a:spcBef>
                          <a:spcPts val="0"/>
                        </a:spcBef>
                        <a:spcAft>
                          <a:spcPts val="0"/>
                        </a:spcAft>
                      </a:pPr>
                      <a:r>
                        <a:rPr lang="en-US" sz="1000">
                          <a:effectLst/>
                        </a:rPr>
                        <a:t>.doc,.pdf</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Soft copy</a:t>
                      </a:r>
                      <a:endParaRPr lang="en-US" sz="1000">
                        <a:effectLst/>
                        <a:latin typeface="Times New Roman" panose="02020603050405020304" pitchFamily="18" charset="0"/>
                        <a:ea typeface="Times New Roman" panose="02020603050405020304" pitchFamily="18" charset="0"/>
                      </a:endParaRPr>
                    </a:p>
                  </a:txBody>
                  <a:tcPr marL="57422" marR="57422" marT="0" marB="0"/>
                </a:tc>
              </a:tr>
              <a:tr h="1850276">
                <a:tc>
                  <a:txBody>
                    <a:bodyPr/>
                    <a:lstStyle/>
                    <a:p>
                      <a:pPr marL="0" marR="0" algn="l">
                        <a:spcBef>
                          <a:spcPts val="0"/>
                        </a:spcBef>
                        <a:spcAft>
                          <a:spcPts val="0"/>
                        </a:spcAft>
                      </a:pPr>
                      <a:r>
                        <a:rPr lang="en-US" sz="1000" dirty="0">
                          <a:solidFill>
                            <a:schemeClr val="tx1"/>
                          </a:solidFill>
                          <a:effectLst/>
                        </a:rPr>
                        <a:t>Foundations Commitment Package</a:t>
                      </a: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Operational Concept Description (OCD)</a:t>
                      </a:r>
                      <a:endParaRPr lang="en-US" sz="1000" dirty="0">
                        <a:solidFill>
                          <a:schemeClr val="tx1"/>
                        </a:solidFill>
                        <a:effectLst/>
                      </a:endParaRP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Feasibility Evidence Description (FED)</a:t>
                      </a:r>
                      <a:endParaRPr lang="en-US" sz="1000" dirty="0">
                        <a:solidFill>
                          <a:schemeClr val="tx1"/>
                        </a:solidFill>
                        <a:effectLst/>
                      </a:endParaRP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Life Cycle Plan (LCP)</a:t>
                      </a:r>
                      <a:endParaRPr lang="en-US" sz="1000" dirty="0">
                        <a:solidFill>
                          <a:schemeClr val="tx1"/>
                        </a:solidFill>
                        <a:effectLst/>
                      </a:endParaRP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System and Software Architecture Description (SSAD)</a:t>
                      </a:r>
                      <a:endParaRPr lang="en-US" sz="1000" dirty="0">
                        <a:solidFill>
                          <a:schemeClr val="tx1"/>
                        </a:solidFill>
                        <a:effectLst/>
                      </a:endParaRP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Prototype report (PRO)</a:t>
                      </a:r>
                      <a:endParaRPr lang="en-US" sz="1000" dirty="0">
                        <a:solidFill>
                          <a:schemeClr val="tx1"/>
                        </a:solidFill>
                        <a:effectLst/>
                      </a:endParaRP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Quality Management Practice(QMP)</a:t>
                      </a:r>
                      <a:endParaRPr lang="en-US" sz="1000" dirty="0">
                        <a:solidFill>
                          <a:schemeClr val="tx1"/>
                        </a:solidFill>
                        <a:effectLst/>
                      </a:endParaRPr>
                    </a:p>
                    <a:p>
                      <a:pPr marL="342900" marR="0" lvl="0" indent="-342900" algn="l">
                        <a:spcBef>
                          <a:spcPts val="0"/>
                        </a:spcBef>
                        <a:spcAft>
                          <a:spcPts val="0"/>
                        </a:spcAft>
                        <a:buFont typeface="Symbol" panose="05050102010706020507" pitchFamily="18" charset="2"/>
                        <a:buChar char=""/>
                      </a:pPr>
                      <a:r>
                        <a:rPr lang="en-US" sz="900" dirty="0">
                          <a:solidFill>
                            <a:schemeClr val="tx1"/>
                          </a:solidFill>
                          <a:effectLst/>
                        </a:rPr>
                        <a:t>Supporting Information Document(SID)</a:t>
                      </a:r>
                      <a:endParaRPr lang="en-US" sz="1000" dirty="0">
                        <a:solidFill>
                          <a:schemeClr val="tx1"/>
                        </a:solidFill>
                        <a:effectLst/>
                      </a:endParaRPr>
                    </a:p>
                    <a:p>
                      <a:pPr marL="0" marR="0" algn="l">
                        <a:spcBef>
                          <a:spcPts val="0"/>
                        </a:spcBef>
                        <a:spcAft>
                          <a:spcPts val="0"/>
                        </a:spcAft>
                      </a:pPr>
                      <a:r>
                        <a:rPr lang="en-US" sz="1000" dirty="0">
                          <a:solidFill>
                            <a:schemeClr val="tx1"/>
                          </a:solidFill>
                          <a:effectLst/>
                        </a:rPr>
                        <a:t>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 </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l">
                        <a:spcBef>
                          <a:spcPts val="0"/>
                        </a:spcBef>
                        <a:spcAft>
                          <a:spcPts val="0"/>
                        </a:spcAft>
                      </a:pPr>
                      <a:r>
                        <a:rPr lang="en-US" sz="1000">
                          <a:effectLst/>
                        </a:rPr>
                        <a:t>.doc, .pdf</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dirty="0">
                          <a:effectLst/>
                        </a:rPr>
                        <a:t>Soft copy</a:t>
                      </a:r>
                      <a:endParaRPr lang="en-US" sz="1000" dirty="0">
                        <a:effectLst/>
                        <a:latin typeface="Times New Roman" panose="02020603050405020304" pitchFamily="18" charset="0"/>
                        <a:ea typeface="Times New Roman" panose="02020603050405020304" pitchFamily="18" charset="0"/>
                      </a:endParaRPr>
                    </a:p>
                  </a:txBody>
                  <a:tcPr marL="57422" marR="57422" marT="0" marB="0"/>
                </a:tc>
              </a:tr>
              <a:tr h="153126">
                <a:tc>
                  <a:txBody>
                    <a:bodyPr/>
                    <a:lstStyle/>
                    <a:p>
                      <a:pPr marL="0" marR="0" algn="l">
                        <a:spcBef>
                          <a:spcPts val="0"/>
                        </a:spcBef>
                        <a:spcAft>
                          <a:spcPts val="0"/>
                        </a:spcAft>
                      </a:pPr>
                      <a:r>
                        <a:rPr lang="en-US" sz="1000">
                          <a:solidFill>
                            <a:schemeClr val="tx1"/>
                          </a:solidFill>
                          <a:effectLst/>
                        </a:rPr>
                        <a:t>Project Effort</a:t>
                      </a:r>
                      <a:endParaRPr lang="en-US" sz="1000">
                        <a:solidFill>
                          <a:schemeClr val="tx1"/>
                        </a:solidFill>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Every Monday</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Text</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Bugzilla</a:t>
                      </a:r>
                      <a:endParaRPr lang="en-US" sz="1000">
                        <a:effectLst/>
                        <a:latin typeface="Times New Roman" panose="02020603050405020304" pitchFamily="18" charset="0"/>
                        <a:ea typeface="Times New Roman" panose="02020603050405020304" pitchFamily="18" charset="0"/>
                      </a:endParaRPr>
                    </a:p>
                  </a:txBody>
                  <a:tcPr marL="57422" marR="57422" marT="0" marB="0"/>
                </a:tc>
              </a:tr>
              <a:tr h="306253">
                <a:tc>
                  <a:txBody>
                    <a:bodyPr/>
                    <a:lstStyle/>
                    <a:p>
                      <a:pPr marL="0" marR="0" algn="l">
                        <a:spcBef>
                          <a:spcPts val="0"/>
                        </a:spcBef>
                        <a:spcAft>
                          <a:spcPts val="0"/>
                        </a:spcAft>
                      </a:pPr>
                      <a:r>
                        <a:rPr lang="en-US" sz="1000" dirty="0">
                          <a:solidFill>
                            <a:schemeClr val="tx1"/>
                          </a:solidFill>
                          <a:effectLst/>
                        </a:rPr>
                        <a:t>Project Plan</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Every two weeks on Wednesday</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.mpp</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Soft copy</a:t>
                      </a:r>
                      <a:endParaRPr lang="en-US" sz="1000">
                        <a:effectLst/>
                        <a:latin typeface="Times New Roman" panose="02020603050405020304" pitchFamily="18" charset="0"/>
                        <a:ea typeface="Times New Roman" panose="02020603050405020304" pitchFamily="18" charset="0"/>
                      </a:endParaRPr>
                    </a:p>
                  </a:txBody>
                  <a:tcPr marL="57422" marR="57422" marT="0" marB="0"/>
                </a:tc>
              </a:tr>
              <a:tr h="306253">
                <a:tc>
                  <a:txBody>
                    <a:bodyPr/>
                    <a:lstStyle/>
                    <a:p>
                      <a:pPr marL="0" marR="0" algn="l">
                        <a:spcBef>
                          <a:spcPts val="0"/>
                        </a:spcBef>
                        <a:spcAft>
                          <a:spcPts val="0"/>
                        </a:spcAft>
                      </a:pPr>
                      <a:r>
                        <a:rPr lang="en-US" sz="1000" dirty="0">
                          <a:solidFill>
                            <a:schemeClr val="tx1"/>
                          </a:solidFill>
                          <a:effectLst/>
                        </a:rPr>
                        <a:t>Progress Report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dirty="0">
                          <a:effectLst/>
                        </a:rPr>
                        <a:t>Every two weeks on Wednesday</a:t>
                      </a:r>
                      <a:endParaRPr lang="en-US" sz="1000" dirty="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a:effectLst/>
                        </a:rPr>
                        <a:t>.xls</a:t>
                      </a:r>
                      <a:endParaRPr lang="en-US" sz="1000">
                        <a:effectLst/>
                        <a:latin typeface="Times New Roman" panose="02020603050405020304" pitchFamily="18" charset="0"/>
                        <a:ea typeface="Times New Roman" panose="02020603050405020304" pitchFamily="18" charset="0"/>
                      </a:endParaRPr>
                    </a:p>
                  </a:txBody>
                  <a:tcPr marL="57422" marR="57422" marT="0" marB="0"/>
                </a:tc>
                <a:tc>
                  <a:txBody>
                    <a:bodyPr/>
                    <a:lstStyle/>
                    <a:p>
                      <a:pPr marL="0" marR="0" algn="ctr">
                        <a:spcBef>
                          <a:spcPts val="0"/>
                        </a:spcBef>
                        <a:spcAft>
                          <a:spcPts val="0"/>
                        </a:spcAft>
                      </a:pPr>
                      <a:r>
                        <a:rPr lang="en-US" sz="1000" dirty="0">
                          <a:effectLst/>
                        </a:rPr>
                        <a:t>Soft copy</a:t>
                      </a:r>
                      <a:endParaRPr lang="en-US" sz="1000" dirty="0">
                        <a:effectLst/>
                        <a:latin typeface="Times New Roman" panose="02020603050405020304" pitchFamily="18" charset="0"/>
                        <a:ea typeface="Times New Roman" panose="02020603050405020304" pitchFamily="18" charset="0"/>
                      </a:endParaRPr>
                    </a:p>
                  </a:txBody>
                  <a:tcPr marL="57422" marR="57422" marT="0" marB="0"/>
                </a:tc>
              </a:tr>
            </a:tbl>
          </a:graphicData>
        </a:graphic>
      </p:graphicFrame>
    </p:spTree>
    <p:extLst>
      <p:ext uri="{BB962C8B-B14F-4D97-AF65-F5344CB8AC3E}">
        <p14:creationId xmlns:p14="http://schemas.microsoft.com/office/powerpoint/2010/main" val="31473431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4"/>
            <a:r>
              <a:rPr lang="en-US" sz="4400" b="1" dirty="0">
                <a:solidFill>
                  <a:schemeClr val="tx1"/>
                </a:solidFill>
                <a:latin typeface="Calibri" panose="020F0502020204030204" pitchFamily="34" charset="0"/>
              </a:rPr>
              <a:t>Foundations Phase</a:t>
            </a:r>
            <a:r>
              <a:rPr lang="en-US" sz="3600" b="1" dirty="0">
                <a:solidFill>
                  <a:schemeClr val="tx1"/>
                </a:solidFill>
              </a:rPr>
              <a:t/>
            </a:r>
            <a:br>
              <a:rPr lang="en-US" sz="3600" b="1" dirty="0">
                <a:solidFill>
                  <a:schemeClr val="tx1"/>
                </a:solidFill>
              </a:rPr>
            </a:br>
            <a:r>
              <a:rPr lang="en-US" b="1" dirty="0">
                <a:solidFill>
                  <a:schemeClr val="tx1"/>
                </a:solidFill>
              </a:rPr>
              <a:t> </a:t>
            </a:r>
            <a:br>
              <a:rPr lang="en-US" b="1" dirty="0">
                <a:solidFill>
                  <a:schemeClr val="tx1"/>
                </a:solidFill>
              </a:rPr>
            </a:br>
            <a:r>
              <a:rPr lang="en-US" b="1" dirty="0">
                <a:solidFill>
                  <a:schemeClr val="tx1"/>
                </a:solidFill>
              </a:rPr>
              <a:t> </a:t>
            </a:r>
            <a:r>
              <a:rPr lang="en-US" sz="1600" b="1" dirty="0">
                <a:solidFill>
                  <a:schemeClr val="tx1"/>
                </a:solidFill>
                <a:latin typeface="Calibri" panose="020F0502020204030204" pitchFamily="34" charset="0"/>
              </a:rPr>
              <a:t>Table 3: Artifacts Deliverables in Foundation Phase</a:t>
            </a:r>
            <a:r>
              <a:rPr lang="en-US" sz="1600" b="1" dirty="0">
                <a:latin typeface="Calibri" panose="020F0502020204030204" pitchFamily="34" charset="0"/>
              </a:rPr>
              <a:t/>
            </a:r>
            <a:br>
              <a:rPr lang="en-US" sz="1600" b="1" dirty="0">
                <a:latin typeface="Calibri" panose="020F0502020204030204" pitchFamily="34" charset="0"/>
              </a:rPr>
            </a:br>
            <a:endParaRPr lang="en-US" sz="1600" dirty="0">
              <a:latin typeface="Calibri" panose="020F0502020204030204" pitchFamily="34" charset="0"/>
            </a:endParaRPr>
          </a:p>
        </p:txBody>
      </p:sp>
      <p:sp>
        <p:nvSpPr>
          <p:cNvPr id="4" name="Slide Number Placeholder 3"/>
          <p:cNvSpPr>
            <a:spLocks noGrp="1"/>
          </p:cNvSpPr>
          <p:nvPr>
            <p:ph type="sldNum" idx="12"/>
          </p:nvPr>
        </p:nvSpPr>
        <p:spPr/>
        <p:txBody>
          <a:bodyPr/>
          <a:lstStyle/>
          <a:p>
            <a:endParaRPr lang="en-US"/>
          </a:p>
        </p:txBody>
      </p:sp>
      <p:graphicFrame>
        <p:nvGraphicFramePr>
          <p:cNvPr id="5" name="Table 4"/>
          <p:cNvGraphicFramePr>
            <a:graphicFrameLocks noGrp="1"/>
          </p:cNvGraphicFramePr>
          <p:nvPr>
            <p:extLst/>
          </p:nvPr>
        </p:nvGraphicFramePr>
        <p:xfrm>
          <a:off x="682389" y="3086894"/>
          <a:ext cx="6861412" cy="1463040"/>
        </p:xfrm>
        <a:graphic>
          <a:graphicData uri="http://schemas.openxmlformats.org/drawingml/2006/table">
            <a:tbl>
              <a:tblPr firstRow="1" firstCol="1" lastRow="1" lastCol="1" bandRow="1" bandCol="1">
                <a:tableStyleId>{B7DC4B3F-3B0F-4E92-BF34-C60EDDC23A28}</a:tableStyleId>
              </a:tblPr>
              <a:tblGrid>
                <a:gridCol w="3203812"/>
                <a:gridCol w="1600200"/>
                <a:gridCol w="800100"/>
                <a:gridCol w="1257300"/>
              </a:tblGrid>
              <a:tr h="0">
                <a:tc>
                  <a:txBody>
                    <a:bodyPr/>
                    <a:lstStyle/>
                    <a:p>
                      <a:pPr marL="0" marR="0" algn="ctr">
                        <a:spcBef>
                          <a:spcPts val="0"/>
                        </a:spcBef>
                        <a:spcAft>
                          <a:spcPts val="0"/>
                        </a:spcAft>
                      </a:pPr>
                      <a:r>
                        <a:rPr lang="en-US" sz="1200" dirty="0">
                          <a:effectLst/>
                        </a:rPr>
                        <a:t>Artifact</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Due date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Format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Medium</a:t>
                      </a:r>
                      <a:endParaRPr lang="en-US" sz="12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marL="0" marR="0">
                        <a:spcBef>
                          <a:spcPts val="0"/>
                        </a:spcBef>
                        <a:spcAft>
                          <a:spcPts val="0"/>
                        </a:spcAft>
                        <a:tabLst>
                          <a:tab pos="114300" algn="l"/>
                        </a:tabLst>
                      </a:pPr>
                      <a:r>
                        <a:rPr lang="en-US" sz="1200">
                          <a:effectLst/>
                        </a:rPr>
                        <a:t>Drafts Development Commitment Package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12/01/2014</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.doc, .pdf</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Soft copy</a:t>
                      </a:r>
                      <a:endParaRPr lang="en-US" sz="12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marL="0" marR="0">
                        <a:spcBef>
                          <a:spcPts val="0"/>
                        </a:spcBef>
                        <a:spcAft>
                          <a:spcPts val="0"/>
                        </a:spcAft>
                        <a:tabLst>
                          <a:tab pos="114300" algn="l"/>
                        </a:tabLst>
                      </a:pPr>
                      <a:r>
                        <a:rPr lang="en-US" sz="1200">
                          <a:effectLst/>
                        </a:rPr>
                        <a:t>Development Commitment Package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12/08/2014</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.doc, .pdf</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Soft copy</a:t>
                      </a:r>
                      <a:endParaRPr lang="en-US" sz="12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200">
                          <a:effectLst/>
                        </a:rPr>
                        <a:t>Project Effort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Every Monday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Text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Bugzilla</a:t>
                      </a:r>
                      <a:endParaRPr lang="en-US" sz="12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200" dirty="0">
                          <a:effectLst/>
                        </a:rPr>
                        <a:t>Project Plan</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Every two weeks on Wednesday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.mpp</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Soft copy</a:t>
                      </a:r>
                      <a:endParaRPr lang="en-US" sz="12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200">
                          <a:effectLst/>
                        </a:rPr>
                        <a:t>Progress Report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Every two weeks on Wednesday</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.xls</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Soft copy</a:t>
                      </a:r>
                      <a:endParaRPr lang="en-US" sz="12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7395682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4"/>
            <a:r>
              <a:rPr lang="en-US" sz="4400" b="1" dirty="0" smtClean="0">
                <a:solidFill>
                  <a:schemeClr val="tx1"/>
                </a:solidFill>
                <a:latin typeface="Calibri" panose="020F0502020204030204" pitchFamily="34" charset="0"/>
              </a:rPr>
              <a:t/>
            </a:r>
            <a:br>
              <a:rPr lang="en-US" sz="4400" b="1" dirty="0" smtClean="0">
                <a:solidFill>
                  <a:schemeClr val="tx1"/>
                </a:solidFill>
                <a:latin typeface="Calibri" panose="020F0502020204030204" pitchFamily="34" charset="0"/>
              </a:rPr>
            </a:br>
            <a:r>
              <a:rPr lang="en-US" sz="4400" b="1" dirty="0" smtClean="0">
                <a:solidFill>
                  <a:schemeClr val="tx1"/>
                </a:solidFill>
                <a:latin typeface="Calibri" panose="020F0502020204030204" pitchFamily="34" charset="0"/>
              </a:rPr>
              <a:t>Development </a:t>
            </a:r>
            <a:r>
              <a:rPr lang="en-US" sz="4400" b="1" dirty="0">
                <a:solidFill>
                  <a:schemeClr val="tx1"/>
                </a:solidFill>
                <a:latin typeface="Calibri" panose="020F0502020204030204" pitchFamily="34" charset="0"/>
              </a:rPr>
              <a:t>Phase</a:t>
            </a:r>
            <a:br>
              <a:rPr lang="en-US" sz="4400" b="1" dirty="0">
                <a:solidFill>
                  <a:schemeClr val="tx1"/>
                </a:solidFill>
                <a:latin typeface="Calibri" panose="020F0502020204030204" pitchFamily="34" charset="0"/>
              </a:rPr>
            </a:br>
            <a:r>
              <a:rPr lang="en-US" sz="2000" b="1" dirty="0" smtClean="0">
                <a:solidFill>
                  <a:schemeClr val="tx1"/>
                </a:solidFill>
                <a:latin typeface="Calibri" panose="020F0502020204030204" pitchFamily="34" charset="0"/>
              </a:rPr>
              <a:t>Table </a:t>
            </a:r>
            <a:r>
              <a:rPr lang="en-US" sz="2000" b="1" dirty="0">
                <a:solidFill>
                  <a:schemeClr val="tx1"/>
                </a:solidFill>
                <a:latin typeface="Calibri" panose="020F0502020204030204" pitchFamily="34" charset="0"/>
              </a:rPr>
              <a:t>4: Artifacts Deliverables in Development Phase</a:t>
            </a:r>
            <a:r>
              <a:rPr lang="en-US" b="1" dirty="0"/>
              <a:t/>
            </a:r>
            <a:br>
              <a:rPr lang="en-US" b="1" dirty="0"/>
            </a:br>
            <a:endParaRPr lang="en-US" dirty="0"/>
          </a:p>
        </p:txBody>
      </p:sp>
      <p:sp>
        <p:nvSpPr>
          <p:cNvPr id="4" name="Slide Number Placeholder 3"/>
          <p:cNvSpPr>
            <a:spLocks noGrp="1"/>
          </p:cNvSpPr>
          <p:nvPr>
            <p:ph type="sldNum" idx="12"/>
          </p:nvPr>
        </p:nvSpPr>
        <p:spPr/>
        <p:txBody>
          <a:bodyPr/>
          <a:lstStyle/>
          <a:p>
            <a:endParaRPr lang="en-US"/>
          </a:p>
        </p:txBody>
      </p:sp>
      <p:graphicFrame>
        <p:nvGraphicFramePr>
          <p:cNvPr id="5" name="Table 4"/>
          <p:cNvGraphicFramePr>
            <a:graphicFrameLocks noGrp="1"/>
          </p:cNvGraphicFramePr>
          <p:nvPr>
            <p:extLst/>
          </p:nvPr>
        </p:nvGraphicFramePr>
        <p:xfrm>
          <a:off x="682389" y="3361214"/>
          <a:ext cx="6861412" cy="1280160"/>
        </p:xfrm>
        <a:graphic>
          <a:graphicData uri="http://schemas.openxmlformats.org/drawingml/2006/table">
            <a:tbl>
              <a:tblPr firstRow="1" firstCol="1" lastRow="1" lastCol="1" bandRow="1" bandCol="1">
                <a:tableStyleId>{B7DC4B3F-3B0F-4E92-BF34-C60EDDC23A28}</a:tableStyleId>
              </a:tblPr>
              <a:tblGrid>
                <a:gridCol w="3203812"/>
                <a:gridCol w="1600200"/>
                <a:gridCol w="800100"/>
                <a:gridCol w="1257300"/>
              </a:tblGrid>
              <a:tr h="0">
                <a:tc>
                  <a:txBody>
                    <a:bodyPr/>
                    <a:lstStyle/>
                    <a:p>
                      <a:pPr marL="0" marR="0" algn="ctr">
                        <a:spcBef>
                          <a:spcPts val="0"/>
                        </a:spcBef>
                        <a:spcAft>
                          <a:spcPts val="0"/>
                        </a:spcAft>
                      </a:pPr>
                      <a:r>
                        <a:rPr lang="en-US" sz="1200">
                          <a:effectLst/>
                        </a:rPr>
                        <a:t>Artifact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Due date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Format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Medium</a:t>
                      </a:r>
                      <a:endParaRPr lang="en-US" sz="12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200">
                          <a:effectLst/>
                        </a:rPr>
                        <a:t>Transition package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TBD</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TBD</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TBD</a:t>
                      </a:r>
                      <a:endParaRPr lang="en-US" sz="12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200">
                          <a:effectLst/>
                        </a:rPr>
                        <a:t>Project Effort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Every Monday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Text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Bugzilla</a:t>
                      </a:r>
                      <a:endParaRPr lang="en-US" sz="12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200">
                          <a:effectLst/>
                        </a:rPr>
                        <a:t>Project Plan</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Every two weeks on Wednesday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.mpp</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Soft copy</a:t>
                      </a:r>
                      <a:endParaRPr lang="en-US" sz="12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200" dirty="0">
                          <a:effectLst/>
                        </a:rPr>
                        <a:t>Progress Report</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Every two weeks on Wednesday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.xls</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Soft copy</a:t>
                      </a:r>
                      <a:endParaRPr lang="en-US" sz="12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9579216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smtClean="0"/>
              <a:t>RESPONSIBILITIES</a:t>
            </a:r>
            <a:endParaRPr lang="en-US" b="1" dirty="0"/>
          </a:p>
        </p:txBody>
      </p:sp>
      <p:sp>
        <p:nvSpPr>
          <p:cNvPr id="4" name="Slide Number Placeholder 3"/>
          <p:cNvSpPr>
            <a:spLocks noGrp="1"/>
          </p:cNvSpPr>
          <p:nvPr>
            <p:ph type="sldNum" idx="12"/>
          </p:nvPr>
        </p:nvSpPr>
        <p:spPr/>
        <p:txBody>
          <a:bodyPr/>
          <a:lstStyle/>
          <a:p>
            <a:endParaRPr lang="en-US">
              <a:latin typeface="Calibri" panose="020F0502020204030204" pitchFamily="34" charset="0"/>
            </a:endParaRPr>
          </a:p>
        </p:txBody>
      </p:sp>
      <p:pic>
        <p:nvPicPr>
          <p:cNvPr id="2" name="Picture 1"/>
          <p:cNvPicPr>
            <a:picLocks noChangeAspect="1"/>
          </p:cNvPicPr>
          <p:nvPr/>
        </p:nvPicPr>
        <p:blipFill rotWithShape="1">
          <a:blip r:embed="rId2"/>
          <a:srcRect t="5162" b="9058"/>
          <a:stretch/>
        </p:blipFill>
        <p:spPr>
          <a:xfrm>
            <a:off x="0" y="1380744"/>
            <a:ext cx="9144000" cy="4416552"/>
          </a:xfrm>
          <a:prstGeom prst="rect">
            <a:avLst/>
          </a:prstGeom>
        </p:spPr>
      </p:pic>
    </p:spTree>
    <p:extLst>
      <p:ext uri="{BB962C8B-B14F-4D97-AF65-F5344CB8AC3E}">
        <p14:creationId xmlns:p14="http://schemas.microsoft.com/office/powerpoint/2010/main" val="24890584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823"/>
          <a:stretch/>
        </p:blipFill>
        <p:spPr>
          <a:xfrm>
            <a:off x="0" y="1335024"/>
            <a:ext cx="9144000" cy="4463951"/>
          </a:xfrm>
          <a:prstGeom prst="rect">
            <a:avLst/>
          </a:prstGeom>
        </p:spPr>
      </p:pic>
    </p:spTree>
    <p:extLst>
      <p:ext uri="{BB962C8B-B14F-4D97-AF65-F5344CB8AC3E}">
        <p14:creationId xmlns:p14="http://schemas.microsoft.com/office/powerpoint/2010/main" val="28468880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943" y="1490392"/>
            <a:ext cx="5830114" cy="3877216"/>
          </a:xfrm>
          <a:prstGeom prst="rect">
            <a:avLst/>
          </a:prstGeom>
        </p:spPr>
      </p:pic>
    </p:spTree>
    <p:extLst>
      <p:ext uri="{BB962C8B-B14F-4D97-AF65-F5344CB8AC3E}">
        <p14:creationId xmlns:p14="http://schemas.microsoft.com/office/powerpoint/2010/main" val="21833189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000" y="170627"/>
            <a:ext cx="8260799" cy="725485"/>
          </a:xfrm>
        </p:spPr>
        <p:txBody>
          <a:bodyPr/>
          <a:lstStyle/>
          <a:p>
            <a:r>
              <a:rPr lang="en-US" sz="4400" b="1" dirty="0" smtClean="0">
                <a:solidFill>
                  <a:schemeClr val="tx1"/>
                </a:solidFill>
              </a:rPr>
              <a:t>SKILLS</a:t>
            </a:r>
            <a:endParaRPr lang="en-US" sz="4400" b="1" dirty="0">
              <a:solidFill>
                <a:schemeClr val="tx1"/>
              </a:solidFill>
            </a:endParaRPr>
          </a:p>
        </p:txBody>
      </p:sp>
      <p:sp>
        <p:nvSpPr>
          <p:cNvPr id="4" name="Slide Number Placeholder 3"/>
          <p:cNvSpPr>
            <a:spLocks noGrp="1"/>
          </p:cNvSpPr>
          <p:nvPr>
            <p:ph type="sldNum" idx="12"/>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617" y="896112"/>
            <a:ext cx="4601217" cy="4887007"/>
          </a:xfrm>
          <a:prstGeom prst="rect">
            <a:avLst/>
          </a:prstGeom>
        </p:spPr>
      </p:pic>
    </p:spTree>
    <p:extLst>
      <p:ext uri="{BB962C8B-B14F-4D97-AF65-F5344CB8AC3E}">
        <p14:creationId xmlns:p14="http://schemas.microsoft.com/office/powerpoint/2010/main" val="7569841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smtClean="0">
                <a:solidFill>
                  <a:schemeClr val="tx1"/>
                </a:solidFill>
                <a:latin typeface="Calibri" panose="020F0502020204030204" pitchFamily="34" charset="0"/>
              </a:rPr>
              <a:t>Approach</a:t>
            </a:r>
            <a:endParaRPr lang="en-US" sz="4400" b="1" dirty="0">
              <a:solidFill>
                <a:schemeClr val="tx1"/>
              </a:solidFill>
              <a:latin typeface="Calibri" panose="020F0502020204030204" pitchFamily="34" charset="0"/>
            </a:endParaRPr>
          </a:p>
        </p:txBody>
      </p:sp>
      <p:sp>
        <p:nvSpPr>
          <p:cNvPr id="3" name="Text Placeholder 2"/>
          <p:cNvSpPr>
            <a:spLocks noGrp="1"/>
          </p:cNvSpPr>
          <p:nvPr>
            <p:ph type="body" idx="1"/>
          </p:nvPr>
        </p:nvSpPr>
        <p:spPr/>
        <p:txBody>
          <a:bodyPr/>
          <a:lstStyle/>
          <a:p>
            <a:pPr lvl="3"/>
            <a:r>
              <a:rPr lang="en-US" sz="2000" b="1" dirty="0" smtClean="0">
                <a:solidFill>
                  <a:schemeClr val="tx1"/>
                </a:solidFill>
                <a:latin typeface="Calibri" panose="020F0502020204030204" pitchFamily="34" charset="0"/>
              </a:rPr>
              <a:t>Monitoring </a:t>
            </a:r>
            <a:r>
              <a:rPr lang="en-US" sz="2000" b="1" dirty="0">
                <a:solidFill>
                  <a:schemeClr val="tx1"/>
                </a:solidFill>
                <a:latin typeface="Calibri" panose="020F0502020204030204" pitchFamily="34" charset="0"/>
              </a:rPr>
              <a:t>and Control</a:t>
            </a:r>
          </a:p>
          <a:p>
            <a:r>
              <a:rPr lang="en-US" sz="1400" dirty="0">
                <a:solidFill>
                  <a:schemeClr val="tx1"/>
                </a:solidFill>
              </a:rPr>
              <a:t>-The effort spent on the project is being recorded on Bugzilla.</a:t>
            </a:r>
          </a:p>
          <a:p>
            <a:r>
              <a:rPr lang="en-US" sz="1400" dirty="0">
                <a:solidFill>
                  <a:schemeClr val="tx1"/>
                </a:solidFill>
              </a:rPr>
              <a:t>-The number of lines of code is logged on as project report every two weeks.</a:t>
            </a:r>
          </a:p>
          <a:p>
            <a:r>
              <a:rPr lang="en-US" sz="1400" dirty="0">
                <a:solidFill>
                  <a:schemeClr val="tx1"/>
                </a:solidFill>
              </a:rPr>
              <a:t>-Communication with the client is being done through </a:t>
            </a:r>
            <a:r>
              <a:rPr lang="en-US" sz="1400" dirty="0" err="1">
                <a:solidFill>
                  <a:schemeClr val="tx1"/>
                </a:solidFill>
              </a:rPr>
              <a:t>Winbook</a:t>
            </a:r>
            <a:r>
              <a:rPr lang="en-US" sz="1400" dirty="0">
                <a:solidFill>
                  <a:schemeClr val="tx1"/>
                </a:solidFill>
              </a:rPr>
              <a:t> and emails.</a:t>
            </a:r>
          </a:p>
          <a:p>
            <a:r>
              <a:rPr lang="en-US" sz="1400" dirty="0">
                <a:solidFill>
                  <a:schemeClr val="tx1"/>
                </a:solidFill>
              </a:rPr>
              <a:t>-Commitment review is done before moving into each phase.</a:t>
            </a:r>
          </a:p>
          <a:p>
            <a:r>
              <a:rPr lang="en-US" sz="1400" dirty="0">
                <a:solidFill>
                  <a:schemeClr val="tx1"/>
                </a:solidFill>
              </a:rPr>
              <a:t>The overall strategy is reported through project plan every two weeks</a:t>
            </a:r>
            <a:r>
              <a:rPr lang="en-US" sz="1400" dirty="0" smtClean="0">
                <a:solidFill>
                  <a:schemeClr val="tx1"/>
                </a:solidFill>
              </a:rPr>
              <a:t>.</a:t>
            </a:r>
          </a:p>
          <a:p>
            <a:pPr marL="266700" indent="0">
              <a:buNone/>
            </a:pPr>
            <a:endParaRPr lang="en-US" sz="2000" b="1" dirty="0">
              <a:solidFill>
                <a:schemeClr val="tx1"/>
              </a:solidFill>
              <a:latin typeface="Calibri" panose="020F0502020204030204" pitchFamily="34" charset="0"/>
            </a:endParaRPr>
          </a:p>
          <a:p>
            <a:r>
              <a:rPr lang="en-US" sz="2000" b="1" dirty="0">
                <a:solidFill>
                  <a:schemeClr val="tx1"/>
                </a:solidFill>
                <a:latin typeface="Calibri" panose="020F0502020204030204" pitchFamily="34" charset="0"/>
              </a:rPr>
              <a:t> Closed Loop Feedback Control</a:t>
            </a:r>
          </a:p>
          <a:p>
            <a:r>
              <a:rPr lang="en-US" sz="1400" dirty="0">
                <a:solidFill>
                  <a:schemeClr val="tx1"/>
                </a:solidFill>
              </a:rPr>
              <a:t>The team internally communicates through emails and google drive to keep everyone updated. The team also has team meeting every week to discuss about what we did in the previous week and what we are supposed to do next week</a:t>
            </a:r>
            <a:r>
              <a:rPr lang="en-US" sz="1400" dirty="0" smtClean="0">
                <a:solidFill>
                  <a:schemeClr val="tx1"/>
                </a:solidFill>
              </a:rPr>
              <a:t>.</a:t>
            </a:r>
          </a:p>
          <a:p>
            <a:pPr marL="266700" indent="0">
              <a:buNone/>
            </a:pPr>
            <a:endParaRPr lang="en-US" sz="1400" dirty="0">
              <a:solidFill>
                <a:schemeClr val="tx1"/>
              </a:solidFill>
            </a:endParaRPr>
          </a:p>
        </p:txBody>
      </p:sp>
      <p:sp>
        <p:nvSpPr>
          <p:cNvPr id="4" name="Slide Number Placeholder 3"/>
          <p:cNvSpPr>
            <a:spLocks noGrp="1"/>
          </p:cNvSpPr>
          <p:nvPr>
            <p:ph type="sldNum" idx="12"/>
          </p:nvPr>
        </p:nvSpPr>
        <p:spPr/>
        <p:txBody>
          <a:bodyPr/>
          <a:lstStyle/>
          <a:p>
            <a:endParaRPr lang="en-US"/>
          </a:p>
        </p:txBody>
      </p:sp>
    </p:spTree>
    <p:extLst>
      <p:ext uri="{BB962C8B-B14F-4D97-AF65-F5344CB8AC3E}">
        <p14:creationId xmlns:p14="http://schemas.microsoft.com/office/powerpoint/2010/main" val="37309789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Shape 66"/>
          <p:cNvSpPr txBox="1">
            <a:spLocks noGrp="1"/>
          </p:cNvSpPr>
          <p:nvPr>
            <p:ph type="title"/>
          </p:nvPr>
        </p:nvSpPr>
        <p:spPr>
          <a:xfrm>
            <a:off x="457200" y="274644"/>
            <a:ext cx="8229600" cy="615900"/>
          </a:xfrm>
          <a:prstGeom prst="rect">
            <a:avLst/>
          </a:prstGeom>
        </p:spPr>
        <p:txBody>
          <a:bodyPr lIns="91425" tIns="91425" rIns="91425" bIns="91425" anchor="ctr" anchorCtr="0">
            <a:noAutofit/>
          </a:bodyPr>
          <a:lstStyle/>
          <a:p>
            <a:pPr>
              <a:buNone/>
            </a:pPr>
            <a:r>
              <a:rPr lang="en" sz="3000"/>
              <a:t>Benefit chain</a:t>
            </a:r>
          </a:p>
        </p:txBody>
      </p:sp>
      <p:sp>
        <p:nvSpPr>
          <p:cNvPr id="2" name="Slide Number Placeholder 1"/>
          <p:cNvSpPr>
            <a:spLocks noGrp="1"/>
          </p:cNvSpPr>
          <p:nvPr>
            <p:ph type="sldNum" idx="12"/>
          </p:nvPr>
        </p:nvSpPr>
        <p:spPr/>
        <p:txBody>
          <a:bodyPr/>
          <a:lstStyle/>
          <a:p>
            <a:r>
              <a:rPr lang="en-US" dirty="0" smtClean="0"/>
              <a:t>6</a:t>
            </a:r>
            <a:endParaRPr lang="en-US" dirty="0"/>
          </a:p>
        </p:txBody>
      </p:sp>
      <p:pic>
        <p:nvPicPr>
          <p:cNvPr id="5" name="图片 1" descr="result_chain"/>
          <p:cNvPicPr/>
          <p:nvPr/>
        </p:nvPicPr>
        <p:blipFill>
          <a:blip r:embed="rId3">
            <a:extLst>
              <a:ext uri="{28A0092B-C50C-407E-A947-70E740481C1C}">
                <a14:useLocalDpi xmlns:a14="http://schemas.microsoft.com/office/drawing/2010/main" val="0"/>
              </a:ext>
            </a:extLst>
          </a:blip>
          <a:srcRect/>
          <a:stretch>
            <a:fillRect/>
          </a:stretch>
        </p:blipFill>
        <p:spPr bwMode="auto">
          <a:xfrm>
            <a:off x="137159" y="777240"/>
            <a:ext cx="8266177" cy="49926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4" algn="ctr">
              <a:buClr>
                <a:schemeClr val="dk1"/>
              </a:buClr>
            </a:pPr>
            <a:r>
              <a:rPr lang="en-US" sz="3200" b="1" dirty="0">
                <a:solidFill>
                  <a:schemeClr val="tx1"/>
                </a:solidFill>
                <a:latin typeface="Calibri" panose="020F0502020204030204" pitchFamily="34" charset="0"/>
              </a:rPr>
              <a:t>Reviews</a:t>
            </a:r>
            <a:r>
              <a:rPr lang="en-US" sz="2000" b="1" dirty="0">
                <a:solidFill>
                  <a:schemeClr val="tx1"/>
                </a:solidFill>
                <a:latin typeface="Calibri" panose="020F0502020204030204" pitchFamily="34" charset="0"/>
              </a:rPr>
              <a:t/>
            </a:r>
            <a:br>
              <a:rPr lang="en-US" sz="2000" b="1" dirty="0">
                <a:solidFill>
                  <a:schemeClr val="tx1"/>
                </a:solidFill>
                <a:latin typeface="Calibri" panose="020F0502020204030204" pitchFamily="34" charset="0"/>
              </a:rPr>
            </a:br>
            <a:endParaRPr lang="en-US" dirty="0"/>
          </a:p>
        </p:txBody>
      </p:sp>
      <p:sp>
        <p:nvSpPr>
          <p:cNvPr id="3" name="Text Placeholder 2"/>
          <p:cNvSpPr>
            <a:spLocks noGrp="1"/>
          </p:cNvSpPr>
          <p:nvPr>
            <p:ph type="body" idx="1"/>
          </p:nvPr>
        </p:nvSpPr>
        <p:spPr/>
        <p:txBody>
          <a:bodyPr/>
          <a:lstStyle/>
          <a:p>
            <a:pPr marL="1422400" lvl="4" indent="0">
              <a:buNone/>
            </a:pPr>
            <a:endParaRPr lang="en-US" sz="2000" b="1" dirty="0">
              <a:solidFill>
                <a:schemeClr val="tx1"/>
              </a:solidFill>
              <a:latin typeface="Calibri" panose="020F0502020204030204" pitchFamily="34" charset="0"/>
            </a:endParaRPr>
          </a:p>
          <a:p>
            <a:r>
              <a:rPr lang="en-US" sz="2000" dirty="0">
                <a:solidFill>
                  <a:schemeClr val="tx1"/>
                </a:solidFill>
                <a:latin typeface="Calibri" panose="020F0502020204030204" pitchFamily="34" charset="0"/>
              </a:rPr>
              <a:t>ARB: This is a review that we perform with instructors and TAs to analyze our project progress.</a:t>
            </a:r>
          </a:p>
          <a:p>
            <a:r>
              <a:rPr lang="en-US" sz="2000" dirty="0">
                <a:solidFill>
                  <a:schemeClr val="tx1"/>
                </a:solidFill>
                <a:latin typeface="Calibri" panose="020F0502020204030204" pitchFamily="34" charset="0"/>
              </a:rPr>
              <a:t>Team Meeting: Every Monday, the on-campus team has group meeting discussing about the progress and to-dos. The den-student is kept updated through mails and google drive documents.</a:t>
            </a:r>
          </a:p>
          <a:p>
            <a:r>
              <a:rPr lang="en-US" sz="2000" dirty="0">
                <a:solidFill>
                  <a:schemeClr val="tx1"/>
                </a:solidFill>
                <a:latin typeface="Calibri" panose="020F0502020204030204" pitchFamily="34" charset="0"/>
              </a:rPr>
              <a:t>Bugzilla: We have maintained Bugzilla to trace our progress</a:t>
            </a:r>
          </a:p>
          <a:p>
            <a:endParaRPr lang="en-US" dirty="0"/>
          </a:p>
        </p:txBody>
      </p:sp>
      <p:sp>
        <p:nvSpPr>
          <p:cNvPr id="4" name="Slide Number Placeholder 3"/>
          <p:cNvSpPr>
            <a:spLocks noGrp="1"/>
          </p:cNvSpPr>
          <p:nvPr>
            <p:ph type="sldNum" idx="12"/>
          </p:nvPr>
        </p:nvSpPr>
        <p:spPr/>
        <p:txBody>
          <a:bodyPr/>
          <a:lstStyle/>
          <a:p>
            <a:endParaRPr lang="en-US"/>
          </a:p>
        </p:txBody>
      </p:sp>
    </p:spTree>
    <p:extLst>
      <p:ext uri="{BB962C8B-B14F-4D97-AF65-F5344CB8AC3E}">
        <p14:creationId xmlns:p14="http://schemas.microsoft.com/office/powerpoint/2010/main" val="23419901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384" y="408371"/>
            <a:ext cx="7900542" cy="1039500"/>
          </a:xfrm>
        </p:spPr>
        <p:txBody>
          <a:bodyPr/>
          <a:lstStyle/>
          <a:p>
            <a:pPr lvl="3" algn="ctr">
              <a:buClr>
                <a:srgbClr val="6B7C72"/>
              </a:buClr>
            </a:pPr>
            <a:r>
              <a:rPr lang="en-US" sz="4400" b="1" dirty="0">
                <a:solidFill>
                  <a:schemeClr val="tx1"/>
                </a:solidFill>
                <a:latin typeface="Calibri" panose="020F0502020204030204" pitchFamily="34" charset="0"/>
              </a:rPr>
              <a:t>Methods, Tools and Facilities</a:t>
            </a:r>
            <a:r>
              <a:rPr lang="en-US" b="1" dirty="0"/>
              <a:t/>
            </a:r>
            <a:br>
              <a:rPr lang="en-US" b="1" dirty="0"/>
            </a:br>
            <a:endParaRPr lang="en-US" dirty="0"/>
          </a:p>
        </p:txBody>
      </p:sp>
      <p:sp>
        <p:nvSpPr>
          <p:cNvPr id="4" name="Slide Number Placeholder 3"/>
          <p:cNvSpPr>
            <a:spLocks noGrp="1"/>
          </p:cNvSpPr>
          <p:nvPr>
            <p:ph type="sldNum" idx="12"/>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38303513"/>
              </p:ext>
            </p:extLst>
          </p:nvPr>
        </p:nvGraphicFramePr>
        <p:xfrm>
          <a:off x="1501254" y="1179577"/>
          <a:ext cx="6568881" cy="4498846"/>
        </p:xfrm>
        <a:graphic>
          <a:graphicData uri="http://schemas.openxmlformats.org/drawingml/2006/table">
            <a:tbl>
              <a:tblPr firstRow="1" firstCol="1" bandRow="1">
                <a:tableStyleId>{B7DC4B3F-3B0F-4E92-BF34-C60EDDC23A28}</a:tableStyleId>
              </a:tblPr>
              <a:tblGrid>
                <a:gridCol w="2469876"/>
                <a:gridCol w="1759192"/>
                <a:gridCol w="2339813"/>
              </a:tblGrid>
              <a:tr h="261287">
                <a:tc>
                  <a:txBody>
                    <a:bodyPr/>
                    <a:lstStyle/>
                    <a:p>
                      <a:pPr marL="0" marR="0" algn="ctr">
                        <a:spcBef>
                          <a:spcPts val="0"/>
                        </a:spcBef>
                        <a:spcAft>
                          <a:spcPts val="0"/>
                        </a:spcAft>
                      </a:pPr>
                      <a:r>
                        <a:rPr lang="en-US" sz="1000" dirty="0">
                          <a:effectLst/>
                        </a:rPr>
                        <a:t>TOOLS</a:t>
                      </a:r>
                      <a:endParaRPr lang="en-US" sz="1000" dirty="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lgn="ctr">
                        <a:spcBef>
                          <a:spcPts val="0"/>
                        </a:spcBef>
                        <a:spcAft>
                          <a:spcPts val="0"/>
                        </a:spcAft>
                      </a:pPr>
                      <a:r>
                        <a:rPr lang="en-US" sz="1000">
                          <a:effectLst/>
                        </a:rPr>
                        <a:t>USAGE</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lgn="ctr">
                        <a:spcBef>
                          <a:spcPts val="0"/>
                        </a:spcBef>
                        <a:spcAft>
                          <a:spcPts val="0"/>
                        </a:spcAft>
                      </a:pPr>
                      <a:r>
                        <a:rPr lang="en-US" sz="1000">
                          <a:effectLst/>
                        </a:rPr>
                        <a:t>PROVIDER</a:t>
                      </a:r>
                      <a:endParaRPr lang="en-US" sz="1000">
                        <a:effectLst/>
                        <a:latin typeface="Times New Roman" panose="02020603050405020304" pitchFamily="18" charset="0"/>
                        <a:ea typeface="Times New Roman" panose="02020603050405020304" pitchFamily="18" charset="0"/>
                      </a:endParaRPr>
                    </a:p>
                  </a:txBody>
                  <a:tcPr marL="50976" marR="50976" marT="50976" marB="50976"/>
                </a:tc>
              </a:tr>
              <a:tr h="261287">
                <a:tc>
                  <a:txBody>
                    <a:bodyPr/>
                    <a:lstStyle/>
                    <a:p>
                      <a:pPr marL="0" marR="0">
                        <a:spcBef>
                          <a:spcPts val="0"/>
                        </a:spcBef>
                        <a:spcAft>
                          <a:spcPts val="0"/>
                        </a:spcAft>
                      </a:pPr>
                      <a:r>
                        <a:rPr lang="en-US" sz="1000">
                          <a:effectLst/>
                        </a:rPr>
                        <a:t>Bugzilla</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Tracks project progress</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TA</a:t>
                      </a:r>
                      <a:endParaRPr lang="en-US" sz="1000">
                        <a:effectLst/>
                        <a:latin typeface="Times New Roman" panose="02020603050405020304" pitchFamily="18" charset="0"/>
                        <a:ea typeface="Times New Roman" panose="02020603050405020304" pitchFamily="18" charset="0"/>
                      </a:endParaRPr>
                    </a:p>
                  </a:txBody>
                  <a:tcPr marL="50976" marR="50976" marT="50976" marB="50976"/>
                </a:tc>
              </a:tr>
              <a:tr h="730951">
                <a:tc>
                  <a:txBody>
                    <a:bodyPr/>
                    <a:lstStyle/>
                    <a:p>
                      <a:pPr marL="0" marR="0">
                        <a:spcBef>
                          <a:spcPts val="0"/>
                        </a:spcBef>
                        <a:spcAft>
                          <a:spcPts val="0"/>
                        </a:spcAft>
                      </a:pPr>
                      <a:r>
                        <a:rPr lang="en-US" sz="1000">
                          <a:effectLst/>
                        </a:rPr>
                        <a:t>Winbook</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Keeps track of the information resulting from negotiations with client, win conditions and issues raised</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TA</a:t>
                      </a:r>
                      <a:endParaRPr lang="en-US" sz="1000">
                        <a:effectLst/>
                        <a:latin typeface="Times New Roman" panose="02020603050405020304" pitchFamily="18" charset="0"/>
                        <a:ea typeface="Times New Roman" panose="02020603050405020304" pitchFamily="18" charset="0"/>
                      </a:endParaRPr>
                    </a:p>
                  </a:txBody>
                  <a:tcPr marL="50976" marR="50976" marT="50976" marB="50976"/>
                </a:tc>
              </a:tr>
              <a:tr h="533900">
                <a:tc>
                  <a:txBody>
                    <a:bodyPr/>
                    <a:lstStyle/>
                    <a:p>
                      <a:pPr marL="0" marR="0">
                        <a:spcBef>
                          <a:spcPts val="0"/>
                        </a:spcBef>
                        <a:spcAft>
                          <a:spcPts val="0"/>
                        </a:spcAft>
                      </a:pPr>
                      <a:r>
                        <a:rPr lang="en-US" sz="1000">
                          <a:effectLst/>
                        </a:rPr>
                        <a:t> </a:t>
                      </a:r>
                    </a:p>
                    <a:p>
                      <a:pPr marL="0" marR="0">
                        <a:spcBef>
                          <a:spcPts val="0"/>
                        </a:spcBef>
                        <a:spcAft>
                          <a:spcPts val="0"/>
                        </a:spcAft>
                      </a:pPr>
                      <a:r>
                        <a:rPr lang="en-US" sz="1000">
                          <a:effectLst/>
                        </a:rPr>
                        <a:t>Microsoft Visio</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 </a:t>
                      </a:r>
                    </a:p>
                    <a:p>
                      <a:pPr marL="0" marR="0">
                        <a:spcBef>
                          <a:spcPts val="0"/>
                        </a:spcBef>
                        <a:spcAft>
                          <a:spcPts val="0"/>
                        </a:spcAft>
                      </a:pPr>
                      <a:r>
                        <a:rPr lang="en-US" sz="1000">
                          <a:effectLst/>
                        </a:rPr>
                        <a:t>Documents OCD workflow</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dirty="0">
                          <a:effectLst/>
                        </a:rPr>
                        <a:t> </a:t>
                      </a:r>
                    </a:p>
                    <a:p>
                      <a:pPr marL="0" marR="0">
                        <a:spcBef>
                          <a:spcPts val="0"/>
                        </a:spcBef>
                        <a:spcAft>
                          <a:spcPts val="0"/>
                        </a:spcAft>
                      </a:pPr>
                      <a:r>
                        <a:rPr lang="en-US" sz="1000" dirty="0">
                          <a:effectLst/>
                        </a:rPr>
                        <a:t>Microsoft</a:t>
                      </a:r>
                      <a:endParaRPr lang="en-US" sz="1000" dirty="0">
                        <a:effectLst/>
                        <a:latin typeface="Times New Roman" panose="02020603050405020304" pitchFamily="18" charset="0"/>
                        <a:ea typeface="Times New Roman" panose="02020603050405020304" pitchFamily="18" charset="0"/>
                      </a:endParaRPr>
                    </a:p>
                  </a:txBody>
                  <a:tcPr marL="50976" marR="50976" marT="50976" marB="50976"/>
                </a:tc>
              </a:tr>
              <a:tr h="417841">
                <a:tc>
                  <a:txBody>
                    <a:bodyPr/>
                    <a:lstStyle/>
                    <a:p>
                      <a:pPr marL="0" marR="0">
                        <a:spcBef>
                          <a:spcPts val="0"/>
                        </a:spcBef>
                        <a:spcAft>
                          <a:spcPts val="0"/>
                        </a:spcAft>
                      </a:pPr>
                      <a:r>
                        <a:rPr lang="en-US" sz="1000">
                          <a:effectLst/>
                        </a:rPr>
                        <a:t>Microsoft Office</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Documents editing, sheets, presentations etc… </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Microsoft</a:t>
                      </a:r>
                      <a:endParaRPr lang="en-US" sz="1000">
                        <a:effectLst/>
                        <a:latin typeface="Times New Roman" panose="02020603050405020304" pitchFamily="18" charset="0"/>
                        <a:ea typeface="Times New Roman" panose="02020603050405020304" pitchFamily="18" charset="0"/>
                      </a:endParaRPr>
                    </a:p>
                  </a:txBody>
                  <a:tcPr marL="50976" marR="50976" marT="50976" marB="50976"/>
                </a:tc>
              </a:tr>
              <a:tr h="417841">
                <a:tc>
                  <a:txBody>
                    <a:bodyPr/>
                    <a:lstStyle/>
                    <a:p>
                      <a:pPr marL="0" marR="0">
                        <a:spcBef>
                          <a:spcPts val="0"/>
                        </a:spcBef>
                        <a:spcAft>
                          <a:spcPts val="0"/>
                        </a:spcAft>
                      </a:pPr>
                      <a:r>
                        <a:rPr lang="en-US" sz="1000">
                          <a:effectLst/>
                        </a:rPr>
                        <a:t>Visual Paradigm</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Captures UML and auto generate SSAD</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dirty="0">
                          <a:effectLst/>
                        </a:rPr>
                        <a:t>Visual Paradigm International</a:t>
                      </a:r>
                      <a:endParaRPr lang="en-US" sz="1000" dirty="0">
                        <a:effectLst/>
                        <a:latin typeface="Times New Roman" panose="02020603050405020304" pitchFamily="18" charset="0"/>
                        <a:ea typeface="Times New Roman" panose="02020603050405020304" pitchFamily="18" charset="0"/>
                      </a:endParaRPr>
                    </a:p>
                  </a:txBody>
                  <a:tcPr marL="50976" marR="50976" marT="50976" marB="50976"/>
                </a:tc>
              </a:tr>
              <a:tr h="417841">
                <a:tc>
                  <a:txBody>
                    <a:bodyPr/>
                    <a:lstStyle/>
                    <a:p>
                      <a:pPr marL="0" marR="0">
                        <a:spcBef>
                          <a:spcPts val="0"/>
                        </a:spcBef>
                        <a:spcAft>
                          <a:spcPts val="0"/>
                        </a:spcAft>
                      </a:pPr>
                      <a:r>
                        <a:rPr lang="en-US" sz="1000">
                          <a:effectLst/>
                          <a:highlight>
                            <a:srgbClr val="FFFFFF"/>
                          </a:highlight>
                        </a:rPr>
                        <a:t>COINCOMO</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Estimates the software developing cost</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USC CSSE</a:t>
                      </a:r>
                      <a:endParaRPr lang="en-US" sz="1000">
                        <a:effectLst/>
                        <a:latin typeface="Times New Roman" panose="02020603050405020304" pitchFamily="18" charset="0"/>
                        <a:ea typeface="Times New Roman" panose="02020603050405020304" pitchFamily="18" charset="0"/>
                      </a:endParaRPr>
                    </a:p>
                  </a:txBody>
                  <a:tcPr marL="50976" marR="50976" marT="50976" marB="50976"/>
                </a:tc>
              </a:tr>
              <a:tr h="417841">
                <a:tc>
                  <a:txBody>
                    <a:bodyPr/>
                    <a:lstStyle/>
                    <a:p>
                      <a:pPr marL="0" marR="0">
                        <a:spcBef>
                          <a:spcPts val="0"/>
                        </a:spcBef>
                        <a:spcAft>
                          <a:spcPts val="0"/>
                        </a:spcAft>
                      </a:pPr>
                      <a:r>
                        <a:rPr lang="en-US" sz="1000">
                          <a:effectLst/>
                        </a:rPr>
                        <a:t>Effort Report</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Records the total weekly working hours on the project</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USC CSSE</a:t>
                      </a:r>
                      <a:endParaRPr lang="en-US" sz="1000">
                        <a:effectLst/>
                        <a:latin typeface="Times New Roman" panose="02020603050405020304" pitchFamily="18" charset="0"/>
                        <a:ea typeface="Times New Roman" panose="02020603050405020304" pitchFamily="18" charset="0"/>
                      </a:endParaRPr>
                    </a:p>
                  </a:txBody>
                  <a:tcPr marL="50976" marR="50976" marT="50976" marB="50976"/>
                </a:tc>
              </a:tr>
              <a:tr h="261287">
                <a:tc>
                  <a:txBody>
                    <a:bodyPr/>
                    <a:lstStyle/>
                    <a:p>
                      <a:pPr marL="0" marR="0">
                        <a:spcBef>
                          <a:spcPts val="0"/>
                        </a:spcBef>
                        <a:spcAft>
                          <a:spcPts val="0"/>
                        </a:spcAft>
                      </a:pPr>
                      <a:r>
                        <a:rPr lang="en-US" sz="1000">
                          <a:effectLst/>
                        </a:rPr>
                        <a:t>MPP</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Makes the project plan</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Microsoft</a:t>
                      </a:r>
                      <a:endParaRPr lang="en-US" sz="1000">
                        <a:effectLst/>
                        <a:latin typeface="Times New Roman" panose="02020603050405020304" pitchFamily="18" charset="0"/>
                        <a:ea typeface="Times New Roman" panose="02020603050405020304" pitchFamily="18" charset="0"/>
                      </a:endParaRPr>
                    </a:p>
                  </a:txBody>
                  <a:tcPr marL="50976" marR="50976" marT="50976" marB="50976"/>
                </a:tc>
              </a:tr>
              <a:tr h="389385">
                <a:tc>
                  <a:txBody>
                    <a:bodyPr/>
                    <a:lstStyle/>
                    <a:p>
                      <a:pPr marL="0" marR="0">
                        <a:spcBef>
                          <a:spcPts val="0"/>
                        </a:spcBef>
                        <a:spcAft>
                          <a:spcPts val="0"/>
                        </a:spcAft>
                      </a:pPr>
                      <a:r>
                        <a:rPr lang="en-US" sz="1000">
                          <a:effectLst/>
                        </a:rPr>
                        <a:t>Project Report</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Records lines of code</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Microsoft</a:t>
                      </a:r>
                      <a:endParaRPr lang="en-US" sz="1000">
                        <a:effectLst/>
                        <a:latin typeface="Times New Roman" panose="02020603050405020304" pitchFamily="18" charset="0"/>
                        <a:ea typeface="Times New Roman" panose="02020603050405020304" pitchFamily="18" charset="0"/>
                      </a:endParaRPr>
                    </a:p>
                  </a:txBody>
                  <a:tcPr marL="50976" marR="50976" marT="50976" marB="50976"/>
                </a:tc>
              </a:tr>
              <a:tr h="389385">
                <a:tc>
                  <a:txBody>
                    <a:bodyPr/>
                    <a:lstStyle/>
                    <a:p>
                      <a:pPr marL="0" marR="0">
                        <a:spcBef>
                          <a:spcPts val="0"/>
                        </a:spcBef>
                        <a:spcAft>
                          <a:spcPts val="0"/>
                        </a:spcAft>
                      </a:pPr>
                      <a:r>
                        <a:rPr lang="en-US" sz="1000">
                          <a:effectLst/>
                        </a:rPr>
                        <a:t>Balsamiq mockups</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a:effectLst/>
                        </a:rPr>
                        <a:t>For prototyping</a:t>
                      </a:r>
                      <a:endParaRPr lang="en-US" sz="1000">
                        <a:effectLst/>
                        <a:latin typeface="Times New Roman" panose="02020603050405020304" pitchFamily="18" charset="0"/>
                        <a:ea typeface="Times New Roman" panose="02020603050405020304" pitchFamily="18" charset="0"/>
                      </a:endParaRPr>
                    </a:p>
                  </a:txBody>
                  <a:tcPr marL="50976" marR="50976" marT="50976" marB="50976"/>
                </a:tc>
                <a:tc>
                  <a:txBody>
                    <a:bodyPr/>
                    <a:lstStyle/>
                    <a:p>
                      <a:pPr marL="0" marR="0">
                        <a:spcBef>
                          <a:spcPts val="0"/>
                        </a:spcBef>
                        <a:spcAft>
                          <a:spcPts val="0"/>
                        </a:spcAft>
                      </a:pPr>
                      <a:r>
                        <a:rPr lang="en-US" sz="1000" dirty="0" err="1">
                          <a:effectLst/>
                        </a:rPr>
                        <a:t>Balsamiq</a:t>
                      </a:r>
                      <a:endParaRPr lang="en-US" sz="1000" dirty="0">
                        <a:effectLst/>
                        <a:latin typeface="Times New Roman" panose="02020603050405020304" pitchFamily="18" charset="0"/>
                        <a:ea typeface="Times New Roman" panose="02020603050405020304" pitchFamily="18" charset="0"/>
                      </a:endParaRPr>
                    </a:p>
                  </a:txBody>
                  <a:tcPr marL="50976" marR="50976" marT="50976" marB="50976"/>
                </a:tc>
              </a:tr>
            </a:tbl>
          </a:graphicData>
        </a:graphic>
      </p:graphicFrame>
    </p:spTree>
    <p:extLst>
      <p:ext uri="{BB962C8B-B14F-4D97-AF65-F5344CB8AC3E}">
        <p14:creationId xmlns:p14="http://schemas.microsoft.com/office/powerpoint/2010/main" val="22962857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lgn="ctr">
              <a:buClr>
                <a:srgbClr val="6B7C72"/>
              </a:buClr>
            </a:pPr>
            <a:r>
              <a:rPr lang="en-US" sz="4400" b="1" dirty="0">
                <a:solidFill>
                  <a:schemeClr val="tx1"/>
                </a:solidFill>
                <a:latin typeface="Calibri" panose="020F0502020204030204" pitchFamily="34" charset="0"/>
              </a:rPr>
              <a:t>Resources</a:t>
            </a:r>
            <a:br>
              <a:rPr lang="en-US" sz="4400" b="1" dirty="0">
                <a:solidFill>
                  <a:schemeClr val="tx1"/>
                </a:solidFill>
                <a:latin typeface="Calibri" panose="020F0502020204030204" pitchFamily="34" charset="0"/>
              </a:rPr>
            </a:br>
            <a:endParaRPr lang="en-US" sz="4400" dirty="0">
              <a:solidFill>
                <a:schemeClr val="tx1"/>
              </a:solidFill>
              <a:latin typeface="Calibri" panose="020F0502020204030204" pitchFamily="34" charset="0"/>
            </a:endParaRPr>
          </a:p>
        </p:txBody>
      </p:sp>
      <p:sp>
        <p:nvSpPr>
          <p:cNvPr id="3" name="Text Placeholder 2"/>
          <p:cNvSpPr>
            <a:spLocks noGrp="1"/>
          </p:cNvSpPr>
          <p:nvPr>
            <p:ph type="body" idx="1"/>
          </p:nvPr>
        </p:nvSpPr>
        <p:spPr>
          <a:xfrm>
            <a:off x="457200" y="1193041"/>
            <a:ext cx="8229600" cy="4373700"/>
          </a:xfrm>
        </p:spPr>
        <p:txBody>
          <a:bodyPr/>
          <a:lstStyle/>
          <a:p>
            <a:r>
              <a:rPr lang="en-US" sz="1600" dirty="0">
                <a:solidFill>
                  <a:schemeClr val="tx1"/>
                </a:solidFill>
                <a:latin typeface="Calibri" panose="020F0502020204030204" pitchFamily="34" charset="0"/>
              </a:rPr>
              <a:t>The following conditions were used to estimate the cost of our system, CashDoctor 3.0 Mobile App.</a:t>
            </a:r>
          </a:p>
          <a:p>
            <a:pPr lvl="0"/>
            <a:r>
              <a:rPr lang="en-US" sz="1600" dirty="0">
                <a:solidFill>
                  <a:schemeClr val="tx1"/>
                </a:solidFill>
                <a:latin typeface="Calibri" panose="020F0502020204030204" pitchFamily="34" charset="0"/>
              </a:rPr>
              <a:t>This project has no budget for our development efforts, while the software is provided and tools are free. </a:t>
            </a:r>
          </a:p>
          <a:p>
            <a:pPr lvl="0"/>
            <a:r>
              <a:rPr lang="en-US" sz="1600" dirty="0">
                <a:solidFill>
                  <a:schemeClr val="tx1"/>
                </a:solidFill>
                <a:latin typeface="Calibri" panose="020F0502020204030204" pitchFamily="34" charset="0"/>
              </a:rPr>
              <a:t>The duration of the project is 12 weeks in CSCI577a </a:t>
            </a:r>
          </a:p>
          <a:p>
            <a:pPr lvl="0"/>
            <a:r>
              <a:rPr lang="en-US" sz="1600" dirty="0">
                <a:solidFill>
                  <a:schemeClr val="tx1"/>
                </a:solidFill>
                <a:latin typeface="Calibri" panose="020F0502020204030204" pitchFamily="34" charset="0"/>
              </a:rPr>
              <a:t>The duration of the project is 12 weeks in CSCI577b.</a:t>
            </a:r>
          </a:p>
          <a:p>
            <a:pPr lvl="0"/>
            <a:r>
              <a:rPr lang="en-US" sz="1600" dirty="0">
                <a:solidFill>
                  <a:schemeClr val="tx1"/>
                </a:solidFill>
                <a:latin typeface="Calibri" panose="020F0502020204030204" pitchFamily="34" charset="0"/>
              </a:rPr>
              <a:t>There are eight team members.</a:t>
            </a:r>
          </a:p>
          <a:p>
            <a:pPr lvl="0"/>
            <a:r>
              <a:rPr lang="en-US" sz="1600" dirty="0">
                <a:solidFill>
                  <a:schemeClr val="tx1"/>
                </a:solidFill>
                <a:latin typeface="Calibri" panose="020F0502020204030204" pitchFamily="34" charset="0"/>
              </a:rPr>
              <a:t>There are four modules in this system.</a:t>
            </a:r>
          </a:p>
          <a:p>
            <a:pPr lvl="1"/>
            <a:r>
              <a:rPr lang="en-US" sz="1600" dirty="0">
                <a:solidFill>
                  <a:schemeClr val="tx1"/>
                </a:solidFill>
                <a:latin typeface="Calibri" panose="020F0502020204030204" pitchFamily="34" charset="0"/>
              </a:rPr>
              <a:t>Search module</a:t>
            </a:r>
          </a:p>
          <a:p>
            <a:pPr lvl="1"/>
            <a:r>
              <a:rPr lang="en-US" sz="1600" dirty="0">
                <a:solidFill>
                  <a:schemeClr val="tx1"/>
                </a:solidFill>
                <a:latin typeface="Calibri" panose="020F0502020204030204" pitchFamily="34" charset="0"/>
              </a:rPr>
              <a:t>Share module</a:t>
            </a:r>
          </a:p>
          <a:p>
            <a:pPr lvl="1"/>
            <a:r>
              <a:rPr lang="en-US" sz="1600" dirty="0">
                <a:solidFill>
                  <a:schemeClr val="tx1"/>
                </a:solidFill>
                <a:latin typeface="Calibri" panose="020F0502020204030204" pitchFamily="34" charset="0"/>
              </a:rPr>
              <a:t>Capture module</a:t>
            </a:r>
          </a:p>
          <a:p>
            <a:pPr lvl="1"/>
            <a:r>
              <a:rPr lang="en-US" sz="1600" dirty="0">
                <a:solidFill>
                  <a:schemeClr val="tx1"/>
                </a:solidFill>
                <a:latin typeface="Calibri" panose="020F0502020204030204" pitchFamily="34" charset="0"/>
              </a:rPr>
              <a:t>Networking module</a:t>
            </a:r>
          </a:p>
          <a:p>
            <a:r>
              <a:rPr lang="en-US" sz="1600" dirty="0">
                <a:solidFill>
                  <a:schemeClr val="tx1"/>
                </a:solidFill>
                <a:latin typeface="Calibri" panose="020F0502020204030204" pitchFamily="34" charset="0"/>
              </a:rPr>
              <a:t> </a:t>
            </a:r>
          </a:p>
          <a:p>
            <a:pPr lvl="0"/>
            <a:r>
              <a:rPr lang="en-US" sz="1600" dirty="0">
                <a:solidFill>
                  <a:schemeClr val="tx1"/>
                </a:solidFill>
                <a:latin typeface="Calibri" panose="020F0502020204030204" pitchFamily="34" charset="0"/>
              </a:rPr>
              <a:t>Programming language is JavaScript</a:t>
            </a:r>
          </a:p>
          <a:p>
            <a:pPr lvl="0"/>
            <a:r>
              <a:rPr lang="en-US" sz="1600" dirty="0">
                <a:solidFill>
                  <a:schemeClr val="tx1"/>
                </a:solidFill>
                <a:latin typeface="Calibri" panose="020F0502020204030204" pitchFamily="34" charset="0"/>
              </a:rPr>
              <a:t>The SLOC is estimated by prototyper</a:t>
            </a:r>
          </a:p>
          <a:p>
            <a:endParaRPr lang="en-US" sz="1600" dirty="0">
              <a:solidFill>
                <a:schemeClr val="tx1"/>
              </a:solidFill>
              <a:latin typeface="Calibri" panose="020F0502020204030204" pitchFamily="34" charset="0"/>
            </a:endParaRPr>
          </a:p>
        </p:txBody>
      </p:sp>
      <p:sp>
        <p:nvSpPr>
          <p:cNvPr id="4" name="Slide Number Placeholder 3"/>
          <p:cNvSpPr>
            <a:spLocks noGrp="1"/>
          </p:cNvSpPr>
          <p:nvPr>
            <p:ph type="sldNum" idx="12"/>
          </p:nvPr>
        </p:nvSpPr>
        <p:spPr/>
        <p:txBody>
          <a:bodyPr/>
          <a:lstStyle/>
          <a:p>
            <a:endParaRPr lang="en-US"/>
          </a:p>
        </p:txBody>
      </p:sp>
    </p:spTree>
    <p:extLst>
      <p:ext uri="{BB962C8B-B14F-4D97-AF65-F5344CB8AC3E}">
        <p14:creationId xmlns:p14="http://schemas.microsoft.com/office/powerpoint/2010/main" val="34733541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libri" panose="020F0502020204030204" pitchFamily="34" charset="0"/>
              </a:rPr>
              <a:t>COINCOMO estimate</a:t>
            </a:r>
            <a:endParaRPr lang="en-US" sz="4400" dirty="0">
              <a:solidFill>
                <a:schemeClr val="tx1"/>
              </a:solidFill>
              <a:latin typeface="Calibri" panose="020F0502020204030204" pitchFamily="34" charset="0"/>
            </a:endParaRPr>
          </a:p>
        </p:txBody>
      </p:sp>
      <p:sp>
        <p:nvSpPr>
          <p:cNvPr id="4" name="Slide Number Placeholder 3"/>
          <p:cNvSpPr>
            <a:spLocks noGrp="1"/>
          </p:cNvSpPr>
          <p:nvPr>
            <p:ph type="sldNum" idx="12"/>
          </p:nvPr>
        </p:nvSpPr>
        <p:spPr/>
        <p:txBody>
          <a:bodyPr/>
          <a:lstStyle/>
          <a:p>
            <a:endParaRPr lang="en-US"/>
          </a:p>
        </p:txBody>
      </p:sp>
      <p:pic>
        <p:nvPicPr>
          <p:cNvPr id="7170" name="Picture 2" descr="Untit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2" y="2120166"/>
            <a:ext cx="5938837"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3107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685800" y="2130425"/>
            <a:ext cx="7772400" cy="1470000"/>
          </a:xfrm>
          <a:prstGeom prst="rect">
            <a:avLst/>
          </a:prstGeom>
        </p:spPr>
        <p:txBody>
          <a:bodyPr lIns="91425" tIns="91425" rIns="91425" bIns="91425" anchor="t" anchorCtr="0">
            <a:noAutofit/>
          </a:bodyPr>
          <a:lstStyle/>
          <a:p>
            <a:pPr>
              <a:buNone/>
            </a:pPr>
            <a:r>
              <a:rPr lang="en">
                <a:solidFill>
                  <a:srgbClr val="FFFFCC"/>
                </a:solidFill>
              </a:rPr>
              <a:t>Feasibility Evidence Description</a:t>
            </a:r>
          </a:p>
        </p:txBody>
      </p:sp>
      <p:sp>
        <p:nvSpPr>
          <p:cNvPr id="273" name="Shape 273"/>
          <p:cNvSpPr txBox="1">
            <a:spLocks noGrp="1"/>
          </p:cNvSpPr>
          <p:nvPr>
            <p:ph type="subTitle" idx="1"/>
          </p:nvPr>
        </p:nvSpPr>
        <p:spPr>
          <a:xfrm>
            <a:off x="1371600" y="3886200"/>
            <a:ext cx="6400799" cy="1752600"/>
          </a:xfrm>
          <a:prstGeom prst="rect">
            <a:avLst/>
          </a:prstGeom>
        </p:spPr>
        <p:txBody>
          <a:bodyPr lIns="91425" tIns="91425" rIns="91425" bIns="91425" anchor="t" anchorCtr="0">
            <a:noAutofit/>
          </a:bodyPr>
          <a:lstStyle/>
          <a:p>
            <a:endParaRPr dirty="0"/>
          </a:p>
        </p:txBody>
      </p:sp>
      <p:sp>
        <p:nvSpPr>
          <p:cNvPr id="2" name="Slide Number Placeholder 1"/>
          <p:cNvSpPr>
            <a:spLocks noGrp="1"/>
          </p:cNvSpPr>
          <p:nvPr>
            <p:ph type="sldNum" idx="12"/>
          </p:nvPr>
        </p:nvSpPr>
        <p:spPr/>
        <p:txBody>
          <a:bodyPr/>
          <a:lstStyle/>
          <a:p>
            <a:r>
              <a:rPr lang="en-US" dirty="0" smtClean="0"/>
              <a:t>38</a:t>
            </a:r>
            <a:endParaRPr lang="en-US" dirty="0"/>
          </a:p>
        </p:txBody>
      </p:sp>
    </p:spTree>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latin typeface="Calibri" panose="020F0502020204030204" pitchFamily="34" charset="0"/>
              </a:rPr>
              <a:t>Process Feasibility</a:t>
            </a:r>
            <a:endParaRPr lang="en-US" sz="3200" b="1" dirty="0">
              <a:solidFill>
                <a:schemeClr val="tx1"/>
              </a:solidFill>
              <a:latin typeface="Calibri" panose="020F0502020204030204" pitchFamily="34" charset="0"/>
            </a:endParaRPr>
          </a:p>
        </p:txBody>
      </p:sp>
      <p:graphicFrame>
        <p:nvGraphicFramePr>
          <p:cNvPr id="4" name="Content Placeholder 3"/>
          <p:cNvGraphicFramePr>
            <a:graphicFrameLocks noGrp="1"/>
          </p:cNvGraphicFramePr>
          <p:nvPr>
            <p:ph idx="1"/>
            <p:extLst/>
          </p:nvPr>
        </p:nvGraphicFramePr>
        <p:xfrm>
          <a:off x="571366" y="1600200"/>
          <a:ext cx="8229600" cy="3708400"/>
        </p:xfrm>
        <a:graphic>
          <a:graphicData uri="http://schemas.openxmlformats.org/drawingml/2006/table">
            <a:tbl>
              <a:tblPr firstRow="1" bandRow="1">
                <a:tableStyleId>{5C22544A-7EE6-4342-B048-85BDC9FD1C3A}</a:tableStyleId>
              </a:tblPr>
              <a:tblGrid>
                <a:gridCol w="4608926"/>
                <a:gridCol w="1755305"/>
                <a:gridCol w="1865369"/>
              </a:tblGrid>
              <a:tr h="370840">
                <a:tc>
                  <a:txBody>
                    <a:bodyPr/>
                    <a:lstStyle/>
                    <a:p>
                      <a:pPr algn="ctr">
                        <a:spcAft>
                          <a:spcPts val="0"/>
                        </a:spcAft>
                      </a:pPr>
                      <a:r>
                        <a:rPr lang="en-US" sz="1800" b="1" dirty="0">
                          <a:effectLst/>
                          <a:latin typeface="Times New Roman"/>
                          <a:ea typeface="宋体"/>
                          <a:cs typeface="Angsana New"/>
                        </a:rPr>
                        <a:t>Criteria</a:t>
                      </a:r>
                      <a:endParaRPr lang="en-US" sz="1800" dirty="0">
                        <a:effectLst/>
                        <a:latin typeface="Times New Roman"/>
                        <a:ea typeface="宋体"/>
                        <a:cs typeface="Angsana New"/>
                      </a:endParaRPr>
                    </a:p>
                  </a:txBody>
                  <a:tcPr marL="68580" marR="68580" marT="0" marB="0"/>
                </a:tc>
                <a:tc>
                  <a:txBody>
                    <a:bodyPr/>
                    <a:lstStyle/>
                    <a:p>
                      <a:pPr algn="ctr">
                        <a:spcAft>
                          <a:spcPts val="0"/>
                        </a:spcAft>
                      </a:pPr>
                      <a:r>
                        <a:rPr lang="en-US" sz="1800" b="1">
                          <a:effectLst/>
                          <a:latin typeface="Times New Roman"/>
                          <a:ea typeface="宋体"/>
                          <a:cs typeface="Angsana New"/>
                        </a:rPr>
                        <a:t>Importance</a:t>
                      </a:r>
                      <a:endParaRPr lang="en-US" sz="1800">
                        <a:effectLst/>
                        <a:latin typeface="Times New Roman"/>
                        <a:ea typeface="宋体"/>
                        <a:cs typeface="Angsana New"/>
                      </a:endParaRPr>
                    </a:p>
                  </a:txBody>
                  <a:tcPr marL="68580" marR="68580" marT="0" marB="0"/>
                </a:tc>
                <a:tc>
                  <a:txBody>
                    <a:bodyPr/>
                    <a:lstStyle/>
                    <a:p>
                      <a:pPr algn="ctr">
                        <a:spcAft>
                          <a:spcPts val="0"/>
                        </a:spcAft>
                      </a:pPr>
                      <a:r>
                        <a:rPr lang="en-US" sz="1800" b="1">
                          <a:effectLst/>
                          <a:latin typeface="Times New Roman"/>
                          <a:ea typeface="宋体"/>
                          <a:cs typeface="Angsana New"/>
                        </a:rPr>
                        <a:t>Project Status</a:t>
                      </a:r>
                      <a:endParaRPr lang="en-US" sz="1800">
                        <a:effectLst/>
                        <a:latin typeface="Times New Roman"/>
                        <a:ea typeface="宋体"/>
                        <a:cs typeface="Angsana New"/>
                      </a:endParaRPr>
                    </a:p>
                  </a:txBody>
                  <a:tcPr marL="68580" marR="68580" marT="0" marB="0"/>
                </a:tc>
              </a:tr>
              <a:tr h="370840">
                <a:tc>
                  <a:txBody>
                    <a:bodyPr/>
                    <a:lstStyle/>
                    <a:p>
                      <a:pPr>
                        <a:spcAft>
                          <a:spcPts val="0"/>
                        </a:spcAft>
                      </a:pPr>
                      <a:r>
                        <a:rPr lang="en-US" sz="1800" dirty="0">
                          <a:effectLst/>
                          <a:latin typeface="Times New Roman"/>
                          <a:ea typeface="宋体"/>
                          <a:cs typeface="Angsana New"/>
                        </a:rPr>
                        <a:t>30 % of NDI/NCS features</a:t>
                      </a:r>
                    </a:p>
                  </a:txBody>
                  <a:tcPr marL="68580" marR="68580" marT="0" marB="0"/>
                </a:tc>
                <a:tc>
                  <a:txBody>
                    <a:bodyPr/>
                    <a:lstStyle/>
                    <a:p>
                      <a:pPr>
                        <a:spcAft>
                          <a:spcPts val="0"/>
                        </a:spcAft>
                      </a:pPr>
                      <a:r>
                        <a:rPr lang="en-US" sz="1800">
                          <a:effectLst/>
                          <a:latin typeface="Times New Roman"/>
                          <a:ea typeface="宋体"/>
                          <a:cs typeface="Angsana New"/>
                        </a:rPr>
                        <a:t>2</a:t>
                      </a:r>
                    </a:p>
                  </a:txBody>
                  <a:tcPr marL="68580" marR="68580" marT="0" marB="0"/>
                </a:tc>
                <a:tc>
                  <a:txBody>
                    <a:bodyPr/>
                    <a:lstStyle/>
                    <a:p>
                      <a:pPr>
                        <a:spcAft>
                          <a:spcPts val="0"/>
                        </a:spcAft>
                      </a:pPr>
                      <a:r>
                        <a:rPr lang="en-US" sz="1800">
                          <a:effectLst/>
                          <a:latin typeface="Times New Roman"/>
                          <a:ea typeface="宋体"/>
                          <a:cs typeface="Angsana New"/>
                        </a:rPr>
                        <a:t>4</a:t>
                      </a:r>
                    </a:p>
                  </a:txBody>
                  <a:tcPr marL="68580" marR="68580" marT="0" marB="0"/>
                </a:tc>
              </a:tr>
              <a:tr h="370840">
                <a:tc>
                  <a:txBody>
                    <a:bodyPr/>
                    <a:lstStyle/>
                    <a:p>
                      <a:pPr>
                        <a:spcAft>
                          <a:spcPts val="0"/>
                        </a:spcAft>
                      </a:pPr>
                      <a:r>
                        <a:rPr lang="en-US" sz="1800">
                          <a:effectLst/>
                          <a:latin typeface="Times New Roman"/>
                          <a:ea typeface="宋体"/>
                          <a:cs typeface="Angsana New"/>
                        </a:rPr>
                        <a:t>Single NDI/NCS</a:t>
                      </a:r>
                    </a:p>
                  </a:txBody>
                  <a:tcPr marL="68580" marR="68580" marT="0" marB="0"/>
                </a:tc>
                <a:tc>
                  <a:txBody>
                    <a:bodyPr/>
                    <a:lstStyle/>
                    <a:p>
                      <a:pPr>
                        <a:spcAft>
                          <a:spcPts val="0"/>
                        </a:spcAft>
                      </a:pPr>
                      <a:r>
                        <a:rPr lang="en-US" sz="1800" dirty="0">
                          <a:effectLst/>
                          <a:latin typeface="Times New Roman"/>
                          <a:ea typeface="宋体"/>
                          <a:cs typeface="Angsana New"/>
                        </a:rPr>
                        <a:t>1</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r>
              <a:tr h="370840">
                <a:tc>
                  <a:txBody>
                    <a:bodyPr/>
                    <a:lstStyle/>
                    <a:p>
                      <a:pPr>
                        <a:spcAft>
                          <a:spcPts val="0"/>
                        </a:spcAft>
                      </a:pPr>
                      <a:r>
                        <a:rPr lang="en-US" sz="1800">
                          <a:effectLst/>
                          <a:latin typeface="Times New Roman"/>
                          <a:ea typeface="宋体"/>
                          <a:cs typeface="Angsana New"/>
                        </a:rPr>
                        <a:t>Unique/ inflexible business process</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r>
              <a:tr h="370840">
                <a:tc>
                  <a:txBody>
                    <a:bodyPr/>
                    <a:lstStyle/>
                    <a:p>
                      <a:pPr>
                        <a:spcAft>
                          <a:spcPts val="0"/>
                        </a:spcAft>
                      </a:pPr>
                      <a:r>
                        <a:rPr lang="en-US" sz="1800">
                          <a:effectLst/>
                          <a:latin typeface="Times New Roman"/>
                          <a:ea typeface="宋体"/>
                          <a:cs typeface="Angsana New"/>
                        </a:rPr>
                        <a:t>Need control over upgrade / maintenance</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r>
              <a:tr h="370840">
                <a:tc>
                  <a:txBody>
                    <a:bodyPr/>
                    <a:lstStyle/>
                    <a:p>
                      <a:pPr>
                        <a:spcAft>
                          <a:spcPts val="0"/>
                        </a:spcAft>
                      </a:pPr>
                      <a:r>
                        <a:rPr lang="en-US" sz="1800">
                          <a:effectLst/>
                          <a:latin typeface="Times New Roman"/>
                          <a:ea typeface="宋体"/>
                          <a:cs typeface="Angsana New"/>
                        </a:rPr>
                        <a:t>Rapid deployment</a:t>
                      </a:r>
                    </a:p>
                  </a:txBody>
                  <a:tcPr marL="68580" marR="68580" marT="0" marB="0"/>
                </a:tc>
                <a:tc>
                  <a:txBody>
                    <a:bodyPr/>
                    <a:lstStyle/>
                    <a:p>
                      <a:pPr>
                        <a:spcAft>
                          <a:spcPts val="0"/>
                        </a:spcAft>
                      </a:pPr>
                      <a:r>
                        <a:rPr lang="en-US" sz="1800">
                          <a:effectLst/>
                          <a:latin typeface="Times New Roman"/>
                          <a:ea typeface="宋体"/>
                          <a:cs typeface="Angsana New"/>
                        </a:rPr>
                        <a:t>2</a:t>
                      </a:r>
                    </a:p>
                  </a:txBody>
                  <a:tcPr marL="68580" marR="68580" marT="0" marB="0"/>
                </a:tc>
                <a:tc>
                  <a:txBody>
                    <a:bodyPr/>
                    <a:lstStyle/>
                    <a:p>
                      <a:pPr>
                        <a:spcAft>
                          <a:spcPts val="0"/>
                        </a:spcAft>
                      </a:pPr>
                      <a:r>
                        <a:rPr lang="en-US" sz="1800">
                          <a:effectLst/>
                          <a:latin typeface="Times New Roman"/>
                          <a:ea typeface="宋体"/>
                          <a:cs typeface="Angsana New"/>
                        </a:rPr>
                        <a:t>3</a:t>
                      </a:r>
                    </a:p>
                  </a:txBody>
                  <a:tcPr marL="68580" marR="68580" marT="0" marB="0"/>
                </a:tc>
              </a:tr>
              <a:tr h="370840">
                <a:tc>
                  <a:txBody>
                    <a:bodyPr/>
                    <a:lstStyle/>
                    <a:p>
                      <a:pPr>
                        <a:spcAft>
                          <a:spcPts val="0"/>
                        </a:spcAft>
                      </a:pPr>
                      <a:r>
                        <a:rPr lang="en-US" sz="1800">
                          <a:effectLst/>
                          <a:latin typeface="Times New Roman"/>
                          <a:ea typeface="宋体"/>
                          <a:cs typeface="Angsana New"/>
                        </a:rPr>
                        <a:t>Critical on compatibility</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c>
                  <a:txBody>
                    <a:bodyPr/>
                    <a:lstStyle/>
                    <a:p>
                      <a:pPr>
                        <a:spcAft>
                          <a:spcPts val="0"/>
                        </a:spcAft>
                      </a:pPr>
                      <a:r>
                        <a:rPr lang="en-US" sz="1800">
                          <a:effectLst/>
                          <a:latin typeface="Times New Roman"/>
                          <a:ea typeface="宋体"/>
                          <a:cs typeface="Angsana New"/>
                        </a:rPr>
                        <a:t>2</a:t>
                      </a:r>
                    </a:p>
                  </a:txBody>
                  <a:tcPr marL="68580" marR="68580" marT="0" marB="0"/>
                </a:tc>
              </a:tr>
              <a:tr h="370840">
                <a:tc>
                  <a:txBody>
                    <a:bodyPr/>
                    <a:lstStyle/>
                    <a:p>
                      <a:pPr>
                        <a:spcAft>
                          <a:spcPts val="0"/>
                        </a:spcAft>
                      </a:pPr>
                      <a:r>
                        <a:rPr lang="en-US" sz="1800">
                          <a:effectLst/>
                          <a:latin typeface="Times New Roman"/>
                          <a:ea typeface="宋体"/>
                          <a:cs typeface="Angsana New"/>
                        </a:rPr>
                        <a:t>Internet connection independence</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r>
              <a:tr h="370840">
                <a:tc>
                  <a:txBody>
                    <a:bodyPr/>
                    <a:lstStyle/>
                    <a:p>
                      <a:pPr>
                        <a:spcAft>
                          <a:spcPts val="0"/>
                        </a:spcAft>
                      </a:pPr>
                      <a:r>
                        <a:rPr lang="en-US" sz="1800">
                          <a:effectLst/>
                          <a:latin typeface="Times New Roman"/>
                          <a:ea typeface="宋体"/>
                          <a:cs typeface="Angsana New"/>
                        </a:rPr>
                        <a:t>Need high level of services / performance</a:t>
                      </a:r>
                    </a:p>
                  </a:txBody>
                  <a:tcPr marL="68580" marR="68580" marT="0" marB="0"/>
                </a:tc>
                <a:tc>
                  <a:txBody>
                    <a:bodyPr/>
                    <a:lstStyle/>
                    <a:p>
                      <a:pPr>
                        <a:spcAft>
                          <a:spcPts val="0"/>
                        </a:spcAft>
                      </a:pPr>
                      <a:r>
                        <a:rPr lang="en-US" sz="1800">
                          <a:effectLst/>
                          <a:latin typeface="Times New Roman"/>
                          <a:ea typeface="宋体"/>
                          <a:cs typeface="Angsana New"/>
                        </a:rPr>
                        <a:t>2</a:t>
                      </a:r>
                    </a:p>
                  </a:txBody>
                  <a:tcPr marL="68580" marR="68580" marT="0" marB="0"/>
                </a:tc>
                <a:tc>
                  <a:txBody>
                    <a:bodyPr/>
                    <a:lstStyle/>
                    <a:p>
                      <a:pPr>
                        <a:spcAft>
                          <a:spcPts val="0"/>
                        </a:spcAft>
                      </a:pPr>
                      <a:r>
                        <a:rPr lang="en-US" sz="1800">
                          <a:effectLst/>
                          <a:latin typeface="Times New Roman"/>
                          <a:ea typeface="宋体"/>
                          <a:cs typeface="Angsana New"/>
                        </a:rPr>
                        <a:t>2</a:t>
                      </a:r>
                    </a:p>
                  </a:txBody>
                  <a:tcPr marL="68580" marR="68580" marT="0" marB="0"/>
                </a:tc>
              </a:tr>
              <a:tr h="370840">
                <a:tc>
                  <a:txBody>
                    <a:bodyPr/>
                    <a:lstStyle/>
                    <a:p>
                      <a:pPr>
                        <a:spcAft>
                          <a:spcPts val="0"/>
                        </a:spcAft>
                      </a:pPr>
                      <a:r>
                        <a:rPr lang="en-US" sz="1800">
                          <a:effectLst/>
                          <a:latin typeface="Times New Roman"/>
                          <a:ea typeface="宋体"/>
                          <a:cs typeface="Angsana New"/>
                        </a:rPr>
                        <a:t>Need high security</a:t>
                      </a:r>
                    </a:p>
                  </a:txBody>
                  <a:tcPr marL="68580" marR="68580" marT="0" marB="0"/>
                </a:tc>
                <a:tc>
                  <a:txBody>
                    <a:bodyPr/>
                    <a:lstStyle/>
                    <a:p>
                      <a:pPr>
                        <a:spcAft>
                          <a:spcPts val="0"/>
                        </a:spcAft>
                      </a:pPr>
                      <a:r>
                        <a:rPr lang="en-US" sz="1800">
                          <a:effectLst/>
                          <a:latin typeface="Times New Roman"/>
                          <a:ea typeface="宋体"/>
                          <a:cs typeface="Angsana New"/>
                        </a:rPr>
                        <a:t>3</a:t>
                      </a:r>
                    </a:p>
                  </a:txBody>
                  <a:tcPr marL="68580" marR="68580" marT="0" marB="0"/>
                </a:tc>
                <a:tc>
                  <a:txBody>
                    <a:bodyPr/>
                    <a:lstStyle/>
                    <a:p>
                      <a:pPr>
                        <a:spcAft>
                          <a:spcPts val="0"/>
                        </a:spcAft>
                      </a:pPr>
                      <a:r>
                        <a:rPr lang="en-US" sz="1800" dirty="0">
                          <a:effectLst/>
                          <a:latin typeface="Times New Roman"/>
                          <a:ea typeface="宋体"/>
                          <a:cs typeface="Angsana New"/>
                        </a:rPr>
                        <a:t>2</a:t>
                      </a:r>
                    </a:p>
                  </a:txBody>
                  <a:tcPr marL="68580" marR="68580" marT="0" marB="0"/>
                </a:tc>
              </a:tr>
            </a:tbl>
          </a:graphicData>
        </a:graphic>
      </p:graphicFrame>
    </p:spTree>
    <p:extLst>
      <p:ext uri="{BB962C8B-B14F-4D97-AF65-F5344CB8AC3E}">
        <p14:creationId xmlns:p14="http://schemas.microsoft.com/office/powerpoint/2010/main" val="12415279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latin typeface="Calibri" panose="020F0502020204030204" pitchFamily="34" charset="0"/>
              </a:rPr>
              <a:t>Process Feasibility (Cont.)</a:t>
            </a:r>
            <a:endParaRPr lang="en-US" sz="3200" b="1" dirty="0">
              <a:solidFill>
                <a:schemeClr val="tx1"/>
              </a:solidFill>
              <a:latin typeface="Calibri" panose="020F0502020204030204" pitchFamily="34" charset="0"/>
            </a:endParaRPr>
          </a:p>
        </p:txBody>
      </p:sp>
      <p:graphicFrame>
        <p:nvGraphicFramePr>
          <p:cNvPr id="4" name="Content Placeholder 3"/>
          <p:cNvGraphicFramePr>
            <a:graphicFrameLocks noGrp="1"/>
          </p:cNvGraphicFramePr>
          <p:nvPr>
            <p:ph idx="1"/>
            <p:extLst/>
          </p:nvPr>
        </p:nvGraphicFramePr>
        <p:xfrm>
          <a:off x="571366" y="1600200"/>
          <a:ext cx="8229600" cy="2966720"/>
        </p:xfrm>
        <a:graphic>
          <a:graphicData uri="http://schemas.openxmlformats.org/drawingml/2006/table">
            <a:tbl>
              <a:tblPr firstRow="1" bandRow="1">
                <a:tableStyleId>{5C22544A-7EE6-4342-B048-85BDC9FD1C3A}</a:tableStyleId>
              </a:tblPr>
              <a:tblGrid>
                <a:gridCol w="4608926"/>
                <a:gridCol w="1755305"/>
                <a:gridCol w="1865369"/>
              </a:tblGrid>
              <a:tr h="370840">
                <a:tc>
                  <a:txBody>
                    <a:bodyPr/>
                    <a:lstStyle/>
                    <a:p>
                      <a:pPr algn="ctr">
                        <a:spcAft>
                          <a:spcPts val="0"/>
                        </a:spcAft>
                      </a:pPr>
                      <a:r>
                        <a:rPr lang="en-US" sz="1800" b="1" dirty="0">
                          <a:effectLst/>
                          <a:latin typeface="Times New Roman"/>
                          <a:ea typeface="宋体"/>
                          <a:cs typeface="Angsana New"/>
                        </a:rPr>
                        <a:t>Criteria</a:t>
                      </a:r>
                      <a:endParaRPr lang="en-US" sz="1800" dirty="0">
                        <a:effectLst/>
                        <a:latin typeface="Times New Roman"/>
                        <a:ea typeface="宋体"/>
                        <a:cs typeface="Angsana New"/>
                      </a:endParaRPr>
                    </a:p>
                  </a:txBody>
                  <a:tcPr marL="68580" marR="68580" marT="0" marB="0"/>
                </a:tc>
                <a:tc>
                  <a:txBody>
                    <a:bodyPr/>
                    <a:lstStyle/>
                    <a:p>
                      <a:pPr algn="ctr">
                        <a:spcAft>
                          <a:spcPts val="0"/>
                        </a:spcAft>
                      </a:pPr>
                      <a:r>
                        <a:rPr lang="en-US" sz="1800" b="1">
                          <a:effectLst/>
                          <a:latin typeface="Times New Roman"/>
                          <a:ea typeface="宋体"/>
                          <a:cs typeface="Angsana New"/>
                        </a:rPr>
                        <a:t>Importance</a:t>
                      </a:r>
                      <a:endParaRPr lang="en-US" sz="1800">
                        <a:effectLst/>
                        <a:latin typeface="Times New Roman"/>
                        <a:ea typeface="宋体"/>
                        <a:cs typeface="Angsana New"/>
                      </a:endParaRPr>
                    </a:p>
                  </a:txBody>
                  <a:tcPr marL="68580" marR="68580" marT="0" marB="0"/>
                </a:tc>
                <a:tc>
                  <a:txBody>
                    <a:bodyPr/>
                    <a:lstStyle/>
                    <a:p>
                      <a:pPr algn="ctr">
                        <a:spcAft>
                          <a:spcPts val="0"/>
                        </a:spcAft>
                      </a:pPr>
                      <a:r>
                        <a:rPr lang="en-US" sz="1800" b="1">
                          <a:effectLst/>
                          <a:latin typeface="Times New Roman"/>
                          <a:ea typeface="宋体"/>
                          <a:cs typeface="Angsana New"/>
                        </a:rPr>
                        <a:t>Project Status</a:t>
                      </a:r>
                      <a:endParaRPr lang="en-US" sz="1800">
                        <a:effectLst/>
                        <a:latin typeface="Times New Roman"/>
                        <a:ea typeface="宋体"/>
                        <a:cs typeface="Angsana New"/>
                      </a:endParaRPr>
                    </a:p>
                  </a:txBody>
                  <a:tcPr marL="68580" marR="68580" marT="0" marB="0"/>
                </a:tc>
              </a:tr>
              <a:tr h="370840">
                <a:tc>
                  <a:txBody>
                    <a:bodyPr/>
                    <a:lstStyle/>
                    <a:p>
                      <a:pPr>
                        <a:spcAft>
                          <a:spcPts val="0"/>
                        </a:spcAft>
                      </a:pPr>
                      <a:r>
                        <a:rPr lang="en-US" sz="1800" dirty="0">
                          <a:effectLst/>
                          <a:latin typeface="Times New Roman"/>
                          <a:ea typeface="宋体"/>
                          <a:cs typeface="Angsana New"/>
                        </a:rPr>
                        <a:t>Asynchronous communication</a:t>
                      </a:r>
                    </a:p>
                  </a:txBody>
                  <a:tcPr marL="68580" marR="68580" marT="0" marB="0"/>
                </a:tc>
                <a:tc>
                  <a:txBody>
                    <a:bodyPr/>
                    <a:lstStyle/>
                    <a:p>
                      <a:pPr>
                        <a:spcAft>
                          <a:spcPts val="0"/>
                        </a:spcAft>
                      </a:pPr>
                      <a:r>
                        <a:rPr lang="en-US" sz="1800">
                          <a:effectLst/>
                          <a:latin typeface="Times New Roman"/>
                          <a:ea typeface="宋体"/>
                          <a:cs typeface="Angsana New"/>
                        </a:rPr>
                        <a:t>2</a:t>
                      </a:r>
                    </a:p>
                  </a:txBody>
                  <a:tcPr marL="68580" marR="68580" marT="0" marB="0"/>
                </a:tc>
                <a:tc>
                  <a:txBody>
                    <a:bodyPr/>
                    <a:lstStyle/>
                    <a:p>
                      <a:pPr>
                        <a:spcAft>
                          <a:spcPts val="0"/>
                        </a:spcAft>
                      </a:pPr>
                      <a:r>
                        <a:rPr lang="en-US" sz="1800">
                          <a:effectLst/>
                          <a:latin typeface="Times New Roman"/>
                          <a:ea typeface="宋体"/>
                          <a:cs typeface="Angsana New"/>
                        </a:rPr>
                        <a:t>2</a:t>
                      </a:r>
                    </a:p>
                  </a:txBody>
                  <a:tcPr marL="68580" marR="68580" marT="0" marB="0"/>
                </a:tc>
              </a:tr>
              <a:tr h="370840">
                <a:tc>
                  <a:txBody>
                    <a:bodyPr/>
                    <a:lstStyle/>
                    <a:p>
                      <a:pPr>
                        <a:spcAft>
                          <a:spcPts val="0"/>
                        </a:spcAft>
                      </a:pPr>
                      <a:r>
                        <a:rPr lang="en-US" sz="1800">
                          <a:effectLst/>
                          <a:latin typeface="Times New Roman"/>
                          <a:ea typeface="宋体"/>
                          <a:cs typeface="Angsana New"/>
                        </a:rPr>
                        <a:t>Be accessed from anywhere</a:t>
                      </a:r>
                    </a:p>
                  </a:txBody>
                  <a:tcPr marL="68580" marR="68580" marT="0" marB="0"/>
                </a:tc>
                <a:tc>
                  <a:txBody>
                    <a:bodyPr/>
                    <a:lstStyle/>
                    <a:p>
                      <a:pPr>
                        <a:spcAft>
                          <a:spcPts val="0"/>
                        </a:spcAft>
                      </a:pPr>
                      <a:r>
                        <a:rPr lang="en-US" sz="1800">
                          <a:effectLst/>
                          <a:latin typeface="Times New Roman"/>
                          <a:ea typeface="宋体"/>
                          <a:cs typeface="Angsana New"/>
                        </a:rPr>
                        <a:t>2</a:t>
                      </a:r>
                    </a:p>
                  </a:txBody>
                  <a:tcPr marL="68580" marR="68580" marT="0" marB="0"/>
                </a:tc>
                <a:tc>
                  <a:txBody>
                    <a:bodyPr/>
                    <a:lstStyle/>
                    <a:p>
                      <a:pPr>
                        <a:spcAft>
                          <a:spcPts val="0"/>
                        </a:spcAft>
                      </a:pPr>
                      <a:r>
                        <a:rPr lang="en-US" sz="1800">
                          <a:effectLst/>
                          <a:latin typeface="Times New Roman"/>
                          <a:ea typeface="宋体"/>
                          <a:cs typeface="Angsana New"/>
                        </a:rPr>
                        <a:t>3</a:t>
                      </a:r>
                    </a:p>
                  </a:txBody>
                  <a:tcPr marL="68580" marR="68580" marT="0" marB="0"/>
                </a:tc>
              </a:tr>
              <a:tr h="370840">
                <a:tc>
                  <a:txBody>
                    <a:bodyPr/>
                    <a:lstStyle/>
                    <a:p>
                      <a:pPr>
                        <a:spcAft>
                          <a:spcPts val="0"/>
                        </a:spcAft>
                      </a:pPr>
                      <a:r>
                        <a:rPr lang="en-US" sz="1800">
                          <a:effectLst/>
                          <a:latin typeface="Times New Roman"/>
                          <a:ea typeface="宋体"/>
                          <a:cs typeface="Angsana New"/>
                        </a:rPr>
                        <a:t>Critical on mass schedule constraints</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c>
                  <a:txBody>
                    <a:bodyPr/>
                    <a:lstStyle/>
                    <a:p>
                      <a:pPr>
                        <a:spcAft>
                          <a:spcPts val="0"/>
                        </a:spcAft>
                      </a:pPr>
                      <a:r>
                        <a:rPr lang="en-US" sz="1800">
                          <a:effectLst/>
                          <a:latin typeface="Times New Roman"/>
                          <a:ea typeface="宋体"/>
                          <a:cs typeface="Angsana New"/>
                        </a:rPr>
                        <a:t>2</a:t>
                      </a:r>
                    </a:p>
                  </a:txBody>
                  <a:tcPr marL="68580" marR="68580" marT="0" marB="0"/>
                </a:tc>
              </a:tr>
              <a:tr h="370840">
                <a:tc>
                  <a:txBody>
                    <a:bodyPr/>
                    <a:lstStyle/>
                    <a:p>
                      <a:pPr>
                        <a:spcAft>
                          <a:spcPts val="0"/>
                        </a:spcAft>
                      </a:pPr>
                      <a:r>
                        <a:rPr lang="en-US" sz="1800">
                          <a:effectLst/>
                          <a:latin typeface="Times New Roman"/>
                          <a:ea typeface="宋体"/>
                          <a:cs typeface="Angsana New"/>
                        </a:rPr>
                        <a:t>Lack of personnel capability</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c>
                  <a:txBody>
                    <a:bodyPr/>
                    <a:lstStyle/>
                    <a:p>
                      <a:pPr>
                        <a:spcAft>
                          <a:spcPts val="0"/>
                        </a:spcAft>
                      </a:pPr>
                      <a:r>
                        <a:rPr lang="en-US" sz="1800">
                          <a:effectLst/>
                          <a:latin typeface="Times New Roman"/>
                          <a:ea typeface="宋体"/>
                          <a:cs typeface="Angsana New"/>
                        </a:rPr>
                        <a:t>3</a:t>
                      </a:r>
                    </a:p>
                  </a:txBody>
                  <a:tcPr marL="68580" marR="68580" marT="0" marB="0"/>
                </a:tc>
              </a:tr>
              <a:tr h="370840">
                <a:tc>
                  <a:txBody>
                    <a:bodyPr/>
                    <a:lstStyle/>
                    <a:p>
                      <a:pPr>
                        <a:spcAft>
                          <a:spcPts val="0"/>
                        </a:spcAft>
                      </a:pPr>
                      <a:r>
                        <a:rPr lang="en-US" sz="1800">
                          <a:effectLst/>
                          <a:latin typeface="Times New Roman"/>
                          <a:ea typeface="宋体"/>
                          <a:cs typeface="Angsana New"/>
                        </a:rPr>
                        <a:t>Require little upfront costs</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c>
                  <a:txBody>
                    <a:bodyPr/>
                    <a:lstStyle/>
                    <a:p>
                      <a:pPr>
                        <a:spcAft>
                          <a:spcPts val="0"/>
                        </a:spcAft>
                      </a:pPr>
                      <a:r>
                        <a:rPr lang="en-US" sz="1800">
                          <a:effectLst/>
                          <a:latin typeface="Times New Roman"/>
                          <a:ea typeface="宋体"/>
                          <a:cs typeface="Angsana New"/>
                        </a:rPr>
                        <a:t>3</a:t>
                      </a:r>
                    </a:p>
                  </a:txBody>
                  <a:tcPr marL="68580" marR="68580" marT="0" marB="0"/>
                </a:tc>
              </a:tr>
              <a:tr h="370840">
                <a:tc>
                  <a:txBody>
                    <a:bodyPr/>
                    <a:lstStyle/>
                    <a:p>
                      <a:pPr>
                        <a:spcAft>
                          <a:spcPts val="0"/>
                        </a:spcAft>
                      </a:pPr>
                      <a:r>
                        <a:rPr lang="en-US" sz="1800">
                          <a:effectLst/>
                          <a:latin typeface="Times New Roman"/>
                          <a:ea typeface="宋体"/>
                          <a:cs typeface="Angsana New"/>
                        </a:rPr>
                        <a:t>Require low total cost of ownership</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c>
                  <a:txBody>
                    <a:bodyPr/>
                    <a:lstStyle/>
                    <a:p>
                      <a:pPr>
                        <a:spcAft>
                          <a:spcPts val="0"/>
                        </a:spcAft>
                      </a:pPr>
                      <a:r>
                        <a:rPr lang="en-US" sz="1800">
                          <a:effectLst/>
                          <a:latin typeface="Times New Roman"/>
                          <a:ea typeface="宋体"/>
                          <a:cs typeface="Angsana New"/>
                        </a:rPr>
                        <a:t>3</a:t>
                      </a:r>
                    </a:p>
                  </a:txBody>
                  <a:tcPr marL="68580" marR="68580" marT="0" marB="0"/>
                </a:tc>
              </a:tr>
              <a:tr h="370840">
                <a:tc>
                  <a:txBody>
                    <a:bodyPr/>
                    <a:lstStyle/>
                    <a:p>
                      <a:pPr>
                        <a:spcAft>
                          <a:spcPts val="0"/>
                        </a:spcAft>
                      </a:pPr>
                      <a:r>
                        <a:rPr lang="en-US" sz="1800">
                          <a:effectLst/>
                          <a:latin typeface="Times New Roman"/>
                          <a:ea typeface="宋体"/>
                          <a:cs typeface="Angsana New"/>
                        </a:rPr>
                        <a:t>Not-so-powerful local machines</a:t>
                      </a:r>
                    </a:p>
                  </a:txBody>
                  <a:tcPr marL="68580" marR="68580" marT="0" marB="0"/>
                </a:tc>
                <a:tc>
                  <a:txBody>
                    <a:bodyPr/>
                    <a:lstStyle/>
                    <a:p>
                      <a:pPr>
                        <a:spcAft>
                          <a:spcPts val="0"/>
                        </a:spcAft>
                      </a:pPr>
                      <a:r>
                        <a:rPr lang="en-US" sz="1800">
                          <a:effectLst/>
                          <a:latin typeface="Times New Roman"/>
                          <a:ea typeface="宋体"/>
                          <a:cs typeface="Angsana New"/>
                        </a:rPr>
                        <a:t>1</a:t>
                      </a:r>
                    </a:p>
                  </a:txBody>
                  <a:tcPr marL="68580" marR="68580" marT="0" marB="0"/>
                </a:tc>
                <a:tc>
                  <a:txBody>
                    <a:bodyPr/>
                    <a:lstStyle/>
                    <a:p>
                      <a:pPr>
                        <a:spcAft>
                          <a:spcPts val="0"/>
                        </a:spcAft>
                      </a:pPr>
                      <a:r>
                        <a:rPr lang="en-US" sz="1800" dirty="0">
                          <a:effectLst/>
                          <a:latin typeface="Times New Roman"/>
                          <a:ea typeface="宋体"/>
                          <a:cs typeface="Angsana New"/>
                        </a:rPr>
                        <a:t>2</a:t>
                      </a:r>
                    </a:p>
                  </a:txBody>
                  <a:tcPr marL="68580" marR="68580" marT="0" marB="0"/>
                </a:tc>
              </a:tr>
            </a:tbl>
          </a:graphicData>
        </a:graphic>
      </p:graphicFrame>
    </p:spTree>
    <p:extLst>
      <p:ext uri="{BB962C8B-B14F-4D97-AF65-F5344CB8AC3E}">
        <p14:creationId xmlns:p14="http://schemas.microsoft.com/office/powerpoint/2010/main" val="8277894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latin typeface="Calibri" panose="020F0502020204030204" pitchFamily="34" charset="0"/>
              </a:rPr>
              <a:t>Major Risks</a:t>
            </a:r>
            <a:endParaRPr lang="en-US" sz="3200" b="1" dirty="0">
              <a:solidFill>
                <a:schemeClr val="tx1"/>
              </a:solidFill>
              <a:latin typeface="Calibri" panose="020F0502020204030204" pitchFamily="34" charset="0"/>
            </a:endParaRPr>
          </a:p>
        </p:txBody>
      </p:sp>
      <p:graphicFrame>
        <p:nvGraphicFramePr>
          <p:cNvPr id="4" name="Content Placeholder 3"/>
          <p:cNvGraphicFramePr>
            <a:graphicFrameLocks noGrp="1"/>
          </p:cNvGraphicFramePr>
          <p:nvPr>
            <p:ph idx="1"/>
            <p:extLst/>
          </p:nvPr>
        </p:nvGraphicFramePr>
        <p:xfrm>
          <a:off x="457200" y="1600200"/>
          <a:ext cx="8229600" cy="3484880"/>
        </p:xfrm>
        <a:graphic>
          <a:graphicData uri="http://schemas.openxmlformats.org/drawingml/2006/table">
            <a:tbl>
              <a:tblPr firstRow="1" bandRow="1">
                <a:tableStyleId>{5C22544A-7EE6-4342-B048-85BDC9FD1C3A}</a:tableStyleId>
              </a:tblPr>
              <a:tblGrid>
                <a:gridCol w="4380593"/>
                <a:gridCol w="1369995"/>
                <a:gridCol w="1398536"/>
                <a:gridCol w="1080476"/>
              </a:tblGrid>
              <a:tr h="370840">
                <a:tc>
                  <a:txBody>
                    <a:bodyPr/>
                    <a:lstStyle/>
                    <a:p>
                      <a:pPr algn="ctr"/>
                      <a:r>
                        <a:rPr lang="en-US" dirty="0" smtClean="0"/>
                        <a:t>Risk</a:t>
                      </a:r>
                      <a:endParaRPr lang="en-US" dirty="0"/>
                    </a:p>
                  </a:txBody>
                  <a:tcPr/>
                </a:tc>
                <a:tc>
                  <a:txBody>
                    <a:bodyPr/>
                    <a:lstStyle/>
                    <a:p>
                      <a:pPr algn="ctr"/>
                      <a:r>
                        <a:rPr lang="en-US" dirty="0" smtClean="0"/>
                        <a:t>Potential</a:t>
                      </a:r>
                      <a:r>
                        <a:rPr lang="en-US" baseline="0" dirty="0" smtClean="0"/>
                        <a:t> Magnitude</a:t>
                      </a:r>
                      <a:endParaRPr lang="en-US" dirty="0"/>
                    </a:p>
                  </a:txBody>
                  <a:tcPr/>
                </a:tc>
                <a:tc>
                  <a:txBody>
                    <a:bodyPr/>
                    <a:lstStyle/>
                    <a:p>
                      <a:pPr algn="ctr"/>
                      <a:r>
                        <a:rPr lang="en-US" dirty="0" smtClean="0"/>
                        <a:t>Probability</a:t>
                      </a:r>
                      <a:r>
                        <a:rPr lang="en-US" baseline="0" dirty="0" smtClean="0"/>
                        <a:t> Loss</a:t>
                      </a:r>
                      <a:endParaRPr lang="en-US" dirty="0"/>
                    </a:p>
                  </a:txBody>
                  <a:tcPr/>
                </a:tc>
                <a:tc>
                  <a:txBody>
                    <a:bodyPr/>
                    <a:lstStyle/>
                    <a:p>
                      <a:pPr algn="ctr"/>
                      <a:r>
                        <a:rPr lang="en-US" dirty="0" smtClean="0"/>
                        <a:t>Risk Exposure</a:t>
                      </a:r>
                      <a:endParaRPr lang="en-US" dirty="0"/>
                    </a:p>
                  </a:txBody>
                  <a:tcPr/>
                </a:tc>
              </a:tr>
              <a:tr h="370840">
                <a:tc>
                  <a:txBody>
                    <a:bodyPr/>
                    <a:lstStyle/>
                    <a:p>
                      <a:pPr algn="ctr"/>
                      <a:r>
                        <a:rPr lang="en-US" dirty="0" smtClean="0"/>
                        <a:t>OCR Failure on Mobile Platform</a:t>
                      </a:r>
                      <a:endParaRPr lang="en-US" dirty="0"/>
                    </a:p>
                  </a:txBody>
                  <a:tcPr/>
                </a:tc>
                <a:tc>
                  <a:txBody>
                    <a:bodyPr/>
                    <a:lstStyle/>
                    <a:p>
                      <a:pPr algn="ctr">
                        <a:spcAft>
                          <a:spcPts val="0"/>
                        </a:spcAft>
                      </a:pPr>
                      <a:r>
                        <a:rPr lang="en-US" sz="1800">
                          <a:effectLst/>
                          <a:latin typeface="Times New Roman"/>
                          <a:ea typeface="宋体"/>
                          <a:cs typeface="Angsana New"/>
                        </a:rPr>
                        <a:t>4</a:t>
                      </a:r>
                    </a:p>
                  </a:txBody>
                  <a:tcPr marL="68580" marR="68580" marT="0" marB="0"/>
                </a:tc>
                <a:tc>
                  <a:txBody>
                    <a:bodyPr/>
                    <a:lstStyle/>
                    <a:p>
                      <a:pPr algn="ctr">
                        <a:spcAft>
                          <a:spcPts val="0"/>
                        </a:spcAft>
                      </a:pPr>
                      <a:r>
                        <a:rPr lang="en-US" sz="1800">
                          <a:effectLst/>
                          <a:latin typeface="Times New Roman"/>
                          <a:ea typeface="宋体"/>
                          <a:cs typeface="Angsana New"/>
                        </a:rPr>
                        <a:t>10</a:t>
                      </a:r>
                    </a:p>
                  </a:txBody>
                  <a:tcPr marL="68580" marR="68580" marT="0" marB="0"/>
                </a:tc>
                <a:tc>
                  <a:txBody>
                    <a:bodyPr/>
                    <a:lstStyle/>
                    <a:p>
                      <a:pPr algn="ctr">
                        <a:spcAft>
                          <a:spcPts val="0"/>
                        </a:spcAft>
                      </a:pPr>
                      <a:r>
                        <a:rPr lang="en-US" sz="1800">
                          <a:effectLst/>
                          <a:latin typeface="Times New Roman"/>
                          <a:ea typeface="宋体"/>
                          <a:cs typeface="Angsana New"/>
                        </a:rPr>
                        <a:t>40</a:t>
                      </a:r>
                    </a:p>
                  </a:txBody>
                  <a:tcPr marL="68580" marR="68580" marT="0" marB="0"/>
                </a:tc>
              </a:tr>
              <a:tr h="370840">
                <a:tc>
                  <a:txBody>
                    <a:bodyPr/>
                    <a:lstStyle/>
                    <a:p>
                      <a:pPr algn="ctr"/>
                      <a:r>
                        <a:rPr lang="en-US" dirty="0" smtClean="0"/>
                        <a:t>Back-end Incompatibility</a:t>
                      </a:r>
                      <a:r>
                        <a:rPr lang="en-US" baseline="0" dirty="0" smtClean="0"/>
                        <a:t> </a:t>
                      </a:r>
                      <a:endParaRPr lang="en-US" dirty="0"/>
                    </a:p>
                  </a:txBody>
                  <a:tcPr/>
                </a:tc>
                <a:tc>
                  <a:txBody>
                    <a:bodyPr/>
                    <a:lstStyle/>
                    <a:p>
                      <a:pPr algn="ctr">
                        <a:spcAft>
                          <a:spcPts val="0"/>
                        </a:spcAft>
                      </a:pPr>
                      <a:r>
                        <a:rPr lang="en-US" sz="1800">
                          <a:effectLst/>
                          <a:latin typeface="Times New Roman"/>
                          <a:ea typeface="宋体"/>
                          <a:cs typeface="Angsana New"/>
                        </a:rPr>
                        <a:t>7</a:t>
                      </a:r>
                    </a:p>
                  </a:txBody>
                  <a:tcPr marL="68580" marR="68580" marT="0" marB="0"/>
                </a:tc>
                <a:tc>
                  <a:txBody>
                    <a:bodyPr/>
                    <a:lstStyle/>
                    <a:p>
                      <a:pPr algn="ctr">
                        <a:spcAft>
                          <a:spcPts val="0"/>
                        </a:spcAft>
                      </a:pPr>
                      <a:r>
                        <a:rPr lang="en-US" sz="1800">
                          <a:effectLst/>
                          <a:latin typeface="Times New Roman"/>
                          <a:ea typeface="宋体"/>
                          <a:cs typeface="Angsana New"/>
                        </a:rPr>
                        <a:t>9</a:t>
                      </a:r>
                    </a:p>
                  </a:txBody>
                  <a:tcPr marL="68580" marR="68580" marT="0" marB="0"/>
                </a:tc>
                <a:tc>
                  <a:txBody>
                    <a:bodyPr/>
                    <a:lstStyle/>
                    <a:p>
                      <a:pPr algn="ctr">
                        <a:spcAft>
                          <a:spcPts val="0"/>
                        </a:spcAft>
                      </a:pPr>
                      <a:r>
                        <a:rPr lang="en-US" sz="1800">
                          <a:effectLst/>
                          <a:latin typeface="Times New Roman"/>
                          <a:ea typeface="宋体"/>
                          <a:cs typeface="Angsana New"/>
                        </a:rPr>
                        <a:t>63</a:t>
                      </a:r>
                    </a:p>
                  </a:txBody>
                  <a:tcPr marL="68580" marR="68580" marT="0" marB="0"/>
                </a:tc>
              </a:tr>
              <a:tr h="370840">
                <a:tc>
                  <a:txBody>
                    <a:bodyPr/>
                    <a:lstStyle/>
                    <a:p>
                      <a:pPr algn="ctr"/>
                      <a:r>
                        <a:rPr lang="en-US" dirty="0" smtClean="0"/>
                        <a:t>Platform Inconsistency</a:t>
                      </a:r>
                      <a:endParaRPr lang="en-US" dirty="0"/>
                    </a:p>
                  </a:txBody>
                  <a:tcPr/>
                </a:tc>
                <a:tc>
                  <a:txBody>
                    <a:bodyPr/>
                    <a:lstStyle/>
                    <a:p>
                      <a:pPr algn="ctr">
                        <a:spcAft>
                          <a:spcPts val="0"/>
                        </a:spcAft>
                      </a:pPr>
                      <a:r>
                        <a:rPr lang="en-US" sz="1800">
                          <a:effectLst/>
                          <a:latin typeface="Times New Roman"/>
                          <a:ea typeface="宋体"/>
                          <a:cs typeface="Angsana New"/>
                        </a:rPr>
                        <a:t>7</a:t>
                      </a:r>
                    </a:p>
                  </a:txBody>
                  <a:tcPr marL="68580" marR="68580" marT="0" marB="0"/>
                </a:tc>
                <a:tc>
                  <a:txBody>
                    <a:bodyPr/>
                    <a:lstStyle/>
                    <a:p>
                      <a:pPr algn="ctr">
                        <a:spcAft>
                          <a:spcPts val="0"/>
                        </a:spcAft>
                      </a:pPr>
                      <a:r>
                        <a:rPr lang="en-US" sz="1800">
                          <a:effectLst/>
                          <a:latin typeface="Times New Roman"/>
                          <a:ea typeface="宋体"/>
                          <a:cs typeface="Angsana New"/>
                        </a:rPr>
                        <a:t>8</a:t>
                      </a:r>
                    </a:p>
                  </a:txBody>
                  <a:tcPr marL="68580" marR="68580" marT="0" marB="0"/>
                </a:tc>
                <a:tc>
                  <a:txBody>
                    <a:bodyPr/>
                    <a:lstStyle/>
                    <a:p>
                      <a:pPr algn="ctr">
                        <a:spcAft>
                          <a:spcPts val="0"/>
                        </a:spcAft>
                      </a:pPr>
                      <a:r>
                        <a:rPr lang="en-US" sz="1800">
                          <a:effectLst/>
                          <a:latin typeface="Times New Roman"/>
                          <a:ea typeface="宋体"/>
                          <a:cs typeface="Angsana New"/>
                        </a:rPr>
                        <a:t>56</a:t>
                      </a:r>
                    </a:p>
                  </a:txBody>
                  <a:tcPr marL="68580" marR="68580" marT="0" marB="0"/>
                </a:tc>
              </a:tr>
              <a:tr h="370840">
                <a:tc>
                  <a:txBody>
                    <a:bodyPr/>
                    <a:lstStyle/>
                    <a:p>
                      <a:pPr algn="ctr"/>
                      <a:r>
                        <a:rPr lang="en-US" dirty="0" smtClean="0"/>
                        <a:t>Performance</a:t>
                      </a:r>
                      <a:r>
                        <a:rPr lang="en-US" baseline="0" dirty="0" smtClean="0"/>
                        <a:t> Limitation</a:t>
                      </a:r>
                      <a:endParaRPr lang="en-US" dirty="0"/>
                    </a:p>
                  </a:txBody>
                  <a:tcPr/>
                </a:tc>
                <a:tc>
                  <a:txBody>
                    <a:bodyPr/>
                    <a:lstStyle/>
                    <a:p>
                      <a:pPr algn="ctr">
                        <a:spcAft>
                          <a:spcPts val="0"/>
                        </a:spcAft>
                      </a:pPr>
                      <a:r>
                        <a:rPr lang="en-US" sz="1800" dirty="0">
                          <a:effectLst/>
                          <a:latin typeface="Times New Roman"/>
                          <a:ea typeface="宋体"/>
                          <a:cs typeface="Angsana New"/>
                        </a:rPr>
                        <a:t>6</a:t>
                      </a:r>
                    </a:p>
                  </a:txBody>
                  <a:tcPr marL="68580" marR="68580" marT="0" marB="0"/>
                </a:tc>
                <a:tc>
                  <a:txBody>
                    <a:bodyPr/>
                    <a:lstStyle/>
                    <a:p>
                      <a:pPr algn="ctr">
                        <a:spcAft>
                          <a:spcPts val="0"/>
                        </a:spcAft>
                      </a:pPr>
                      <a:r>
                        <a:rPr lang="en-US" sz="1800">
                          <a:effectLst/>
                          <a:latin typeface="Times New Roman"/>
                          <a:ea typeface="宋体"/>
                          <a:cs typeface="Angsana New"/>
                        </a:rPr>
                        <a:t>9</a:t>
                      </a:r>
                    </a:p>
                  </a:txBody>
                  <a:tcPr marL="68580" marR="68580" marT="0" marB="0"/>
                </a:tc>
                <a:tc>
                  <a:txBody>
                    <a:bodyPr/>
                    <a:lstStyle/>
                    <a:p>
                      <a:pPr algn="ctr">
                        <a:spcAft>
                          <a:spcPts val="0"/>
                        </a:spcAft>
                      </a:pPr>
                      <a:r>
                        <a:rPr lang="en-US" sz="1800">
                          <a:effectLst/>
                          <a:latin typeface="Times New Roman"/>
                          <a:ea typeface="宋体"/>
                          <a:cs typeface="Angsana New"/>
                        </a:rPr>
                        <a:t>54</a:t>
                      </a:r>
                    </a:p>
                  </a:txBody>
                  <a:tcPr marL="68580" marR="68580" marT="0" marB="0"/>
                </a:tc>
              </a:tr>
              <a:tr h="370840">
                <a:tc>
                  <a:txBody>
                    <a:bodyPr/>
                    <a:lstStyle/>
                    <a:p>
                      <a:pPr algn="ctr"/>
                      <a:r>
                        <a:rPr lang="en-US" dirty="0" smtClean="0"/>
                        <a:t>Scalability Uncertainty</a:t>
                      </a:r>
                      <a:endParaRPr lang="en-US" dirty="0"/>
                    </a:p>
                  </a:txBody>
                  <a:tcPr/>
                </a:tc>
                <a:tc>
                  <a:txBody>
                    <a:bodyPr/>
                    <a:lstStyle/>
                    <a:p>
                      <a:pPr algn="ctr">
                        <a:spcAft>
                          <a:spcPts val="0"/>
                        </a:spcAft>
                      </a:pPr>
                      <a:r>
                        <a:rPr lang="en-US" sz="1800" dirty="0">
                          <a:effectLst/>
                          <a:latin typeface="Times New Roman"/>
                          <a:ea typeface="宋体"/>
                          <a:cs typeface="Angsana New"/>
                        </a:rPr>
                        <a:t>6</a:t>
                      </a:r>
                    </a:p>
                  </a:txBody>
                  <a:tcPr marL="68580" marR="68580" marT="0" marB="0"/>
                </a:tc>
                <a:tc>
                  <a:txBody>
                    <a:bodyPr/>
                    <a:lstStyle/>
                    <a:p>
                      <a:pPr algn="ctr">
                        <a:spcAft>
                          <a:spcPts val="0"/>
                        </a:spcAft>
                      </a:pPr>
                      <a:r>
                        <a:rPr lang="en-US" sz="1800">
                          <a:effectLst/>
                          <a:latin typeface="Times New Roman"/>
                          <a:ea typeface="宋体"/>
                          <a:cs typeface="Angsana New"/>
                        </a:rPr>
                        <a:t>8</a:t>
                      </a:r>
                    </a:p>
                  </a:txBody>
                  <a:tcPr marL="68580" marR="68580" marT="0" marB="0"/>
                </a:tc>
                <a:tc>
                  <a:txBody>
                    <a:bodyPr/>
                    <a:lstStyle/>
                    <a:p>
                      <a:pPr algn="ctr">
                        <a:spcAft>
                          <a:spcPts val="0"/>
                        </a:spcAft>
                      </a:pPr>
                      <a:r>
                        <a:rPr lang="en-US" sz="1800">
                          <a:effectLst/>
                          <a:latin typeface="Times New Roman"/>
                          <a:ea typeface="宋体"/>
                          <a:cs typeface="Angsana New"/>
                        </a:rPr>
                        <a:t>48</a:t>
                      </a:r>
                    </a:p>
                  </a:txBody>
                  <a:tcPr marL="68580" marR="68580" marT="0" marB="0"/>
                </a:tc>
              </a:tr>
              <a:tr h="370840">
                <a:tc>
                  <a:txBody>
                    <a:bodyPr/>
                    <a:lstStyle/>
                    <a:p>
                      <a:pPr algn="ctr"/>
                      <a:r>
                        <a:rPr lang="en-US" dirty="0" smtClean="0"/>
                        <a:t>Personal Time Constraints</a:t>
                      </a:r>
                      <a:endParaRPr lang="en-US" dirty="0"/>
                    </a:p>
                  </a:txBody>
                  <a:tcPr/>
                </a:tc>
                <a:tc>
                  <a:txBody>
                    <a:bodyPr/>
                    <a:lstStyle/>
                    <a:p>
                      <a:pPr algn="ctr">
                        <a:spcAft>
                          <a:spcPts val="0"/>
                        </a:spcAft>
                      </a:pPr>
                      <a:r>
                        <a:rPr lang="en-US" sz="1800" dirty="0">
                          <a:effectLst/>
                          <a:latin typeface="Times New Roman"/>
                          <a:ea typeface="宋体"/>
                          <a:cs typeface="Angsana New"/>
                        </a:rPr>
                        <a:t>7</a:t>
                      </a:r>
                    </a:p>
                  </a:txBody>
                  <a:tcPr marL="68580" marR="68580" marT="0" marB="0"/>
                </a:tc>
                <a:tc>
                  <a:txBody>
                    <a:bodyPr/>
                    <a:lstStyle/>
                    <a:p>
                      <a:pPr algn="ctr">
                        <a:spcAft>
                          <a:spcPts val="0"/>
                        </a:spcAft>
                      </a:pPr>
                      <a:r>
                        <a:rPr lang="en-US" sz="1800" dirty="0">
                          <a:effectLst/>
                          <a:latin typeface="Times New Roman"/>
                          <a:ea typeface="宋体"/>
                          <a:cs typeface="Angsana New"/>
                        </a:rPr>
                        <a:t>8</a:t>
                      </a:r>
                    </a:p>
                  </a:txBody>
                  <a:tcPr marL="68580" marR="68580" marT="0" marB="0"/>
                </a:tc>
                <a:tc>
                  <a:txBody>
                    <a:bodyPr/>
                    <a:lstStyle/>
                    <a:p>
                      <a:pPr algn="ctr">
                        <a:spcAft>
                          <a:spcPts val="0"/>
                        </a:spcAft>
                      </a:pPr>
                      <a:r>
                        <a:rPr lang="en-US" sz="1800">
                          <a:effectLst/>
                          <a:latin typeface="Times New Roman"/>
                          <a:ea typeface="宋体"/>
                          <a:cs typeface="Angsana New"/>
                        </a:rPr>
                        <a:t>56</a:t>
                      </a:r>
                    </a:p>
                  </a:txBody>
                  <a:tcPr marL="68580" marR="68580" marT="0" marB="0"/>
                </a:tc>
              </a:tr>
              <a:tr h="370840">
                <a:tc>
                  <a:txBody>
                    <a:bodyPr/>
                    <a:lstStyle/>
                    <a:p>
                      <a:pPr algn="ctr"/>
                      <a:r>
                        <a:rPr lang="en-US" dirty="0" smtClean="0"/>
                        <a:t>Client Time Constrains</a:t>
                      </a:r>
                      <a:endParaRPr lang="en-US" dirty="0"/>
                    </a:p>
                  </a:txBody>
                  <a:tcPr/>
                </a:tc>
                <a:tc>
                  <a:txBody>
                    <a:bodyPr/>
                    <a:lstStyle/>
                    <a:p>
                      <a:pPr algn="ctr">
                        <a:spcAft>
                          <a:spcPts val="0"/>
                        </a:spcAft>
                      </a:pPr>
                      <a:r>
                        <a:rPr lang="en-US" sz="1800">
                          <a:effectLst/>
                          <a:latin typeface="Times New Roman"/>
                          <a:ea typeface="宋体"/>
                          <a:cs typeface="Angsana New"/>
                        </a:rPr>
                        <a:t>6</a:t>
                      </a:r>
                    </a:p>
                  </a:txBody>
                  <a:tcPr marL="68580" marR="68580" marT="0" marB="0"/>
                </a:tc>
                <a:tc>
                  <a:txBody>
                    <a:bodyPr/>
                    <a:lstStyle/>
                    <a:p>
                      <a:pPr algn="ctr">
                        <a:spcAft>
                          <a:spcPts val="0"/>
                        </a:spcAft>
                      </a:pPr>
                      <a:r>
                        <a:rPr lang="en-US" sz="1800" dirty="0">
                          <a:effectLst/>
                          <a:latin typeface="Times New Roman"/>
                          <a:ea typeface="宋体"/>
                          <a:cs typeface="Angsana New"/>
                        </a:rPr>
                        <a:t>6</a:t>
                      </a:r>
                    </a:p>
                  </a:txBody>
                  <a:tcPr marL="68580" marR="68580" marT="0" marB="0"/>
                </a:tc>
                <a:tc>
                  <a:txBody>
                    <a:bodyPr/>
                    <a:lstStyle/>
                    <a:p>
                      <a:pPr algn="ctr">
                        <a:spcAft>
                          <a:spcPts val="0"/>
                        </a:spcAft>
                      </a:pPr>
                      <a:r>
                        <a:rPr lang="en-US" sz="1800" dirty="0">
                          <a:effectLst/>
                          <a:latin typeface="Times New Roman"/>
                          <a:ea typeface="宋体"/>
                          <a:cs typeface="Angsana New"/>
                        </a:rPr>
                        <a:t>36</a:t>
                      </a:r>
                    </a:p>
                  </a:txBody>
                  <a:tcPr marL="68580" marR="68580" marT="0" marB="0"/>
                </a:tc>
              </a:tr>
              <a:tr h="370840">
                <a:tc>
                  <a:txBody>
                    <a:bodyPr/>
                    <a:lstStyle/>
                    <a:p>
                      <a:pPr algn="ctr"/>
                      <a:r>
                        <a:rPr lang="en-US" dirty="0" smtClean="0"/>
                        <a:t>Team</a:t>
                      </a:r>
                      <a:r>
                        <a:rPr lang="en-US" baseline="0" dirty="0" smtClean="0"/>
                        <a:t> Cohesion Failure</a:t>
                      </a:r>
                      <a:endParaRPr lang="en-US" dirty="0"/>
                    </a:p>
                  </a:txBody>
                  <a:tcPr/>
                </a:tc>
                <a:tc>
                  <a:txBody>
                    <a:bodyPr/>
                    <a:lstStyle/>
                    <a:p>
                      <a:pPr algn="ctr">
                        <a:spcAft>
                          <a:spcPts val="0"/>
                        </a:spcAft>
                      </a:pPr>
                      <a:r>
                        <a:rPr lang="en-US" sz="1800">
                          <a:effectLst/>
                          <a:latin typeface="Times New Roman"/>
                          <a:ea typeface="宋体"/>
                          <a:cs typeface="Angsana New"/>
                        </a:rPr>
                        <a:t>4</a:t>
                      </a:r>
                    </a:p>
                  </a:txBody>
                  <a:tcPr marL="68580" marR="68580" marT="0" marB="0"/>
                </a:tc>
                <a:tc>
                  <a:txBody>
                    <a:bodyPr/>
                    <a:lstStyle/>
                    <a:p>
                      <a:pPr algn="ctr">
                        <a:spcAft>
                          <a:spcPts val="0"/>
                        </a:spcAft>
                      </a:pPr>
                      <a:r>
                        <a:rPr lang="en-US" sz="1800">
                          <a:effectLst/>
                          <a:latin typeface="Times New Roman"/>
                          <a:ea typeface="宋体"/>
                          <a:cs typeface="Angsana New"/>
                        </a:rPr>
                        <a:t>9</a:t>
                      </a:r>
                    </a:p>
                  </a:txBody>
                  <a:tcPr marL="68580" marR="68580" marT="0" marB="0"/>
                </a:tc>
                <a:tc>
                  <a:txBody>
                    <a:bodyPr/>
                    <a:lstStyle/>
                    <a:p>
                      <a:pPr algn="ctr">
                        <a:spcAft>
                          <a:spcPts val="0"/>
                        </a:spcAft>
                      </a:pPr>
                      <a:r>
                        <a:rPr lang="en-US" sz="1800" dirty="0">
                          <a:effectLst/>
                          <a:latin typeface="Times New Roman"/>
                          <a:ea typeface="宋体"/>
                          <a:cs typeface="Angsana New"/>
                        </a:rPr>
                        <a:t>36</a:t>
                      </a:r>
                    </a:p>
                  </a:txBody>
                  <a:tcPr marL="68580" marR="68580" marT="0" marB="0"/>
                </a:tc>
              </a:tr>
            </a:tbl>
          </a:graphicData>
        </a:graphic>
      </p:graphicFrame>
    </p:spTree>
    <p:extLst>
      <p:ext uri="{BB962C8B-B14F-4D97-AF65-F5344CB8AC3E}">
        <p14:creationId xmlns:p14="http://schemas.microsoft.com/office/powerpoint/2010/main" val="1480630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latin typeface="Calibri" panose="020F0502020204030204" pitchFamily="34" charset="0"/>
              </a:rPr>
              <a:t>NDI Feasibility</a:t>
            </a:r>
            <a:endParaRPr lang="en-US" sz="3200" b="1"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lstStyle/>
          <a:p>
            <a:r>
              <a:rPr lang="en-US" dirty="0"/>
              <a:t>Google </a:t>
            </a:r>
            <a:r>
              <a:rPr lang="en-US" dirty="0" smtClean="0"/>
              <a:t>Map</a:t>
            </a:r>
          </a:p>
          <a:p>
            <a:pPr lvl="1"/>
            <a:r>
              <a:rPr lang="en-US" dirty="0" smtClean="0"/>
              <a:t>Google</a:t>
            </a:r>
            <a:r>
              <a:rPr lang="en-US" altLang="zh-CN" dirty="0" smtClean="0"/>
              <a:t>,</a:t>
            </a:r>
            <a:r>
              <a:rPr lang="zh-CN" altLang="en-US" dirty="0" smtClean="0"/>
              <a:t> </a:t>
            </a:r>
            <a:r>
              <a:rPr lang="en-US" dirty="0" smtClean="0"/>
              <a:t>Proprietary</a:t>
            </a:r>
            <a:r>
              <a:rPr lang="zh-CN" altLang="en-US" dirty="0" smtClean="0"/>
              <a:t>,</a:t>
            </a:r>
            <a:r>
              <a:rPr lang="en-US" altLang="zh-CN" dirty="0" smtClean="0"/>
              <a:t>mature,</a:t>
            </a:r>
            <a:r>
              <a:rPr lang="zh-CN" altLang="en-US" dirty="0" smtClean="0"/>
              <a:t> </a:t>
            </a:r>
            <a:endParaRPr lang="en-US" dirty="0"/>
          </a:p>
          <a:p>
            <a:r>
              <a:rPr lang="en-US" dirty="0"/>
              <a:t>bootstrap, </a:t>
            </a:r>
            <a:r>
              <a:rPr lang="en-US" dirty="0" err="1"/>
              <a:t>jQuery</a:t>
            </a:r>
            <a:r>
              <a:rPr lang="en-US" dirty="0"/>
              <a:t>, </a:t>
            </a:r>
            <a:r>
              <a:rPr lang="en-US" dirty="0" err="1" smtClean="0"/>
              <a:t>Backbone.js</a:t>
            </a:r>
            <a:endParaRPr lang="en-US" dirty="0" smtClean="0"/>
          </a:p>
          <a:p>
            <a:pPr lvl="1"/>
            <a:r>
              <a:rPr lang="en-US" dirty="0" smtClean="0"/>
              <a:t>Open source</a:t>
            </a:r>
          </a:p>
          <a:p>
            <a:r>
              <a:rPr lang="en-US" dirty="0" smtClean="0"/>
              <a:t>Java OCR</a:t>
            </a:r>
          </a:p>
          <a:p>
            <a:pPr lvl="1"/>
            <a:r>
              <a:rPr lang="en-US" dirty="0" smtClean="0"/>
              <a:t>Open source community</a:t>
            </a:r>
            <a:endParaRPr lang="en-US" dirty="0"/>
          </a:p>
          <a:p>
            <a:r>
              <a:rPr lang="en-US" dirty="0" err="1"/>
              <a:t>Tesserate</a:t>
            </a:r>
            <a:r>
              <a:rPr lang="en-US" dirty="0"/>
              <a:t> </a:t>
            </a:r>
            <a:r>
              <a:rPr lang="en-US" dirty="0" smtClean="0"/>
              <a:t>OCR</a:t>
            </a:r>
          </a:p>
          <a:p>
            <a:pPr lvl="1"/>
            <a:r>
              <a:rPr lang="en-US" dirty="0" smtClean="0"/>
              <a:t>Google, open source</a:t>
            </a:r>
            <a:endParaRPr lang="en-US" dirty="0"/>
          </a:p>
          <a:p>
            <a:endParaRPr lang="en-US" dirty="0"/>
          </a:p>
        </p:txBody>
      </p:sp>
    </p:spTree>
    <p:extLst>
      <p:ext uri="{BB962C8B-B14F-4D97-AF65-F5344CB8AC3E}">
        <p14:creationId xmlns:p14="http://schemas.microsoft.com/office/powerpoint/2010/main" val="7899894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err="1" smtClean="0">
                <a:solidFill>
                  <a:schemeClr val="tx1"/>
                </a:solidFill>
                <a:latin typeface="Calibri" panose="020F0502020204030204" pitchFamily="34" charset="0"/>
              </a:rPr>
              <a:t>Tesserate</a:t>
            </a:r>
            <a:r>
              <a:rPr lang="en-US" sz="3200" b="1" dirty="0" smtClean="0">
                <a:solidFill>
                  <a:schemeClr val="tx1"/>
                </a:solidFill>
                <a:latin typeface="Calibri" panose="020F0502020204030204" pitchFamily="34" charset="0"/>
              </a:rPr>
              <a:t> OCR </a:t>
            </a:r>
            <a:r>
              <a:rPr lang="en-US" sz="3200" b="1" dirty="0" err="1" smtClean="0">
                <a:solidFill>
                  <a:schemeClr val="tx1"/>
                </a:solidFill>
                <a:latin typeface="Calibri" panose="020F0502020204030204" pitchFamily="34" charset="0"/>
              </a:rPr>
              <a:t>vs</a:t>
            </a:r>
            <a:r>
              <a:rPr lang="en-US" sz="3200" b="1" dirty="0" smtClean="0">
                <a:solidFill>
                  <a:schemeClr val="tx1"/>
                </a:solidFill>
                <a:latin typeface="Calibri" panose="020F0502020204030204" pitchFamily="34" charset="0"/>
              </a:rPr>
              <a:t> Java OCR</a:t>
            </a:r>
            <a:endParaRPr lang="en-US" sz="3200" b="1" dirty="0">
              <a:solidFill>
                <a:schemeClr val="tx1"/>
              </a:solidFill>
              <a:latin typeface="Calibri" panose="020F0502020204030204" pitchFamily="34" charset="0"/>
            </a:endParaRPr>
          </a:p>
        </p:txBody>
      </p:sp>
      <p:graphicFrame>
        <p:nvGraphicFramePr>
          <p:cNvPr id="6" name="Content Placeholder 5"/>
          <p:cNvGraphicFramePr>
            <a:graphicFrameLocks noGrp="1"/>
          </p:cNvGraphicFramePr>
          <p:nvPr>
            <p:ph idx="1"/>
            <p:extLst/>
          </p:nvPr>
        </p:nvGraphicFramePr>
        <p:xfrm>
          <a:off x="457200" y="1600200"/>
          <a:ext cx="8229600" cy="3349324"/>
        </p:xfrm>
        <a:graphic>
          <a:graphicData uri="http://schemas.openxmlformats.org/drawingml/2006/table">
            <a:tbl>
              <a:tblPr firstRow="1" bandRow="1">
                <a:tableStyleId>{5C22544A-7EE6-4342-B048-85BDC9FD1C3A}</a:tableStyleId>
              </a:tblPr>
              <a:tblGrid>
                <a:gridCol w="3081953"/>
                <a:gridCol w="1526973"/>
                <a:gridCol w="1612597"/>
                <a:gridCol w="2008077"/>
              </a:tblGrid>
              <a:tr h="396183">
                <a:tc>
                  <a:txBody>
                    <a:bodyPr/>
                    <a:lstStyle/>
                    <a:p>
                      <a:pPr algn="ctr">
                        <a:lnSpc>
                          <a:spcPct val="140000"/>
                        </a:lnSpc>
                        <a:spcAft>
                          <a:spcPts val="0"/>
                        </a:spcAft>
                      </a:pPr>
                      <a:r>
                        <a:rPr lang="en-US" sz="1800" b="1" dirty="0" smtClean="0">
                          <a:effectLst/>
                          <a:latin typeface="Arial"/>
                          <a:ea typeface="宋体"/>
                          <a:cs typeface="Arial"/>
                        </a:rPr>
                        <a:t>NDI attributes</a:t>
                      </a:r>
                      <a:endParaRPr lang="en-US" sz="1800" dirty="0">
                        <a:effectLst/>
                        <a:latin typeface="Arial"/>
                        <a:ea typeface="宋体"/>
                        <a:cs typeface="Arial"/>
                      </a:endParaRPr>
                    </a:p>
                  </a:txBody>
                  <a:tcPr marL="68580" marR="68580" marT="0" marB="0" anchor="ctr"/>
                </a:tc>
                <a:tc>
                  <a:txBody>
                    <a:bodyPr/>
                    <a:lstStyle/>
                    <a:p>
                      <a:pPr algn="ctr">
                        <a:lnSpc>
                          <a:spcPct val="140000"/>
                        </a:lnSpc>
                        <a:spcAft>
                          <a:spcPts val="0"/>
                        </a:spcAft>
                      </a:pPr>
                      <a:r>
                        <a:rPr lang="en-US" sz="1800" b="1">
                          <a:effectLst/>
                          <a:latin typeface="Arial"/>
                          <a:ea typeface="宋体"/>
                          <a:cs typeface="Arial"/>
                        </a:rPr>
                        <a:t>Weight</a:t>
                      </a:r>
                      <a:endParaRPr lang="en-US" sz="1800">
                        <a:effectLst/>
                        <a:latin typeface="Arial"/>
                        <a:ea typeface="宋体"/>
                        <a:cs typeface="Arial"/>
                      </a:endParaRPr>
                    </a:p>
                  </a:txBody>
                  <a:tcPr marL="68580" marR="68580" marT="0" marB="0" anchor="ctr"/>
                </a:tc>
                <a:tc>
                  <a:txBody>
                    <a:bodyPr/>
                    <a:lstStyle/>
                    <a:p>
                      <a:pPr algn="ctr">
                        <a:lnSpc>
                          <a:spcPct val="140000"/>
                        </a:lnSpc>
                      </a:pPr>
                      <a:r>
                        <a:rPr lang="en-US" sz="1800" dirty="0" smtClean="0">
                          <a:latin typeface="Arial"/>
                          <a:cs typeface="Arial"/>
                        </a:rPr>
                        <a:t>Java OCR</a:t>
                      </a:r>
                      <a:endParaRPr lang="en-US" sz="1800" dirty="0">
                        <a:latin typeface="Arial"/>
                        <a:cs typeface="Arial"/>
                      </a:endParaRPr>
                    </a:p>
                  </a:txBody>
                  <a:tcPr anchor="ctr"/>
                </a:tc>
                <a:tc>
                  <a:txBody>
                    <a:bodyPr/>
                    <a:lstStyle/>
                    <a:p>
                      <a:pPr algn="ctr">
                        <a:lnSpc>
                          <a:spcPct val="140000"/>
                        </a:lnSpc>
                      </a:pPr>
                      <a:r>
                        <a:rPr lang="en-US" sz="1800" dirty="0" err="1" smtClean="0">
                          <a:latin typeface="Arial"/>
                          <a:cs typeface="Arial"/>
                        </a:rPr>
                        <a:t>Tesserate</a:t>
                      </a:r>
                      <a:r>
                        <a:rPr lang="en-US" sz="1800" baseline="0" dirty="0" smtClean="0">
                          <a:latin typeface="Arial"/>
                          <a:cs typeface="Arial"/>
                        </a:rPr>
                        <a:t> OCR</a:t>
                      </a:r>
                      <a:endParaRPr lang="en-US" sz="1800" dirty="0">
                        <a:latin typeface="Arial"/>
                        <a:cs typeface="Arial"/>
                      </a:endParaRPr>
                    </a:p>
                  </a:txBody>
                  <a:tcPr anchor="ctr"/>
                </a:tc>
              </a:tr>
              <a:tr h="396183">
                <a:tc>
                  <a:txBody>
                    <a:bodyPr/>
                    <a:lstStyle/>
                    <a:p>
                      <a:pPr algn="ctr">
                        <a:lnSpc>
                          <a:spcPct val="140000"/>
                        </a:lnSpc>
                        <a:spcAft>
                          <a:spcPts val="0"/>
                        </a:spcAft>
                      </a:pPr>
                      <a:r>
                        <a:rPr lang="en-US" sz="1800" dirty="0">
                          <a:effectLst/>
                          <a:latin typeface="Arial"/>
                          <a:ea typeface="宋体"/>
                          <a:cs typeface="Arial"/>
                        </a:rPr>
                        <a:t>Functionality </a:t>
                      </a:r>
                    </a:p>
                  </a:txBody>
                  <a:tcPr marL="68580" marR="68580" marT="0" marB="0" anchor="ctr"/>
                </a:tc>
                <a:tc>
                  <a:txBody>
                    <a:bodyPr/>
                    <a:lstStyle/>
                    <a:p>
                      <a:pPr algn="ctr">
                        <a:lnSpc>
                          <a:spcPct val="140000"/>
                        </a:lnSpc>
                        <a:spcAft>
                          <a:spcPts val="0"/>
                        </a:spcAft>
                      </a:pPr>
                      <a:r>
                        <a:rPr lang="en-US" sz="1800">
                          <a:effectLst/>
                          <a:latin typeface="Arial"/>
                          <a:ea typeface="宋体"/>
                          <a:cs typeface="Arial"/>
                        </a:rPr>
                        <a:t>20</a:t>
                      </a:r>
                    </a:p>
                  </a:txBody>
                  <a:tcPr marL="68580" marR="68580" marT="0" marB="0" anchor="ctr"/>
                </a:tc>
                <a:tc>
                  <a:txBody>
                    <a:bodyPr/>
                    <a:lstStyle/>
                    <a:p>
                      <a:pPr algn="ctr">
                        <a:lnSpc>
                          <a:spcPct val="140000"/>
                        </a:lnSpc>
                        <a:spcAft>
                          <a:spcPts val="0"/>
                        </a:spcAft>
                      </a:pPr>
                      <a:r>
                        <a:rPr lang="en-US" sz="1800" dirty="0">
                          <a:solidFill>
                            <a:srgbClr val="000000"/>
                          </a:solidFill>
                          <a:effectLst/>
                          <a:latin typeface="Arial"/>
                          <a:ea typeface="宋体"/>
                          <a:cs typeface="Arial"/>
                        </a:rPr>
                        <a:t>16</a:t>
                      </a:r>
                      <a:endParaRPr lang="en-US" sz="1800" dirty="0">
                        <a:effectLst/>
                        <a:latin typeface="Arial"/>
                        <a:ea typeface="宋体"/>
                        <a:cs typeface="Arial"/>
                      </a:endParaRPr>
                    </a:p>
                  </a:txBody>
                  <a:tcPr marL="68580" marR="68580" marT="0" marB="0" anchor="ctr"/>
                </a:tc>
                <a:tc>
                  <a:txBody>
                    <a:bodyPr/>
                    <a:lstStyle/>
                    <a:p>
                      <a:pPr algn="ctr">
                        <a:lnSpc>
                          <a:spcPct val="140000"/>
                        </a:lnSpc>
                        <a:spcAft>
                          <a:spcPts val="0"/>
                        </a:spcAft>
                      </a:pPr>
                      <a:r>
                        <a:rPr lang="en-US" sz="1800">
                          <a:solidFill>
                            <a:srgbClr val="000000"/>
                          </a:solidFill>
                          <a:effectLst/>
                          <a:latin typeface="Arial"/>
                          <a:ea typeface="宋体"/>
                          <a:cs typeface="Arial"/>
                        </a:rPr>
                        <a:t>17.5</a:t>
                      </a:r>
                      <a:endParaRPr lang="en-US" sz="1800">
                        <a:effectLst/>
                        <a:latin typeface="Arial"/>
                        <a:ea typeface="宋体"/>
                        <a:cs typeface="Arial"/>
                      </a:endParaRPr>
                    </a:p>
                  </a:txBody>
                  <a:tcPr marL="68580" marR="68580" marT="0" marB="0" anchor="ctr"/>
                </a:tc>
              </a:tr>
              <a:tr h="521008">
                <a:tc>
                  <a:txBody>
                    <a:bodyPr/>
                    <a:lstStyle/>
                    <a:p>
                      <a:pPr algn="ctr">
                        <a:lnSpc>
                          <a:spcPct val="140000"/>
                        </a:lnSpc>
                        <a:spcAft>
                          <a:spcPts val="0"/>
                        </a:spcAft>
                      </a:pPr>
                      <a:r>
                        <a:rPr lang="en-US" sz="1800" dirty="0">
                          <a:effectLst/>
                          <a:latin typeface="Arial"/>
                          <a:ea typeface="宋体"/>
                          <a:cs typeface="Arial"/>
                        </a:rPr>
                        <a:t>Maturity of product</a:t>
                      </a:r>
                    </a:p>
                  </a:txBody>
                  <a:tcPr marL="68580" marR="68580" marT="0" marB="0" anchor="ctr"/>
                </a:tc>
                <a:tc>
                  <a:txBody>
                    <a:bodyPr/>
                    <a:lstStyle/>
                    <a:p>
                      <a:pPr algn="ctr">
                        <a:lnSpc>
                          <a:spcPct val="140000"/>
                        </a:lnSpc>
                        <a:spcAft>
                          <a:spcPts val="0"/>
                        </a:spcAft>
                      </a:pPr>
                      <a:r>
                        <a:rPr lang="en-US" sz="1800" dirty="0">
                          <a:effectLst/>
                          <a:latin typeface="Arial"/>
                          <a:ea typeface="宋体"/>
                          <a:cs typeface="Arial"/>
                        </a:rPr>
                        <a:t>25</a:t>
                      </a:r>
                    </a:p>
                  </a:txBody>
                  <a:tcPr marL="68580" marR="68580" marT="0" marB="0" anchor="ctr"/>
                </a:tc>
                <a:tc>
                  <a:txBody>
                    <a:bodyPr/>
                    <a:lstStyle/>
                    <a:p>
                      <a:pPr algn="ctr">
                        <a:lnSpc>
                          <a:spcPct val="140000"/>
                        </a:lnSpc>
                        <a:spcAft>
                          <a:spcPts val="0"/>
                        </a:spcAft>
                      </a:pPr>
                      <a:r>
                        <a:rPr lang="en-US" sz="1800" dirty="0">
                          <a:solidFill>
                            <a:srgbClr val="000000"/>
                          </a:solidFill>
                          <a:effectLst/>
                          <a:latin typeface="Arial"/>
                          <a:ea typeface="宋体"/>
                          <a:cs typeface="Arial"/>
                        </a:rPr>
                        <a:t>13.5</a:t>
                      </a:r>
                      <a:endParaRPr lang="en-US" sz="1800" dirty="0">
                        <a:effectLst/>
                        <a:latin typeface="Arial"/>
                        <a:ea typeface="宋体"/>
                        <a:cs typeface="Arial"/>
                      </a:endParaRPr>
                    </a:p>
                  </a:txBody>
                  <a:tcPr marL="68580" marR="68580" marT="0" marB="0" anchor="ctr"/>
                </a:tc>
                <a:tc>
                  <a:txBody>
                    <a:bodyPr/>
                    <a:lstStyle/>
                    <a:p>
                      <a:pPr algn="ctr">
                        <a:lnSpc>
                          <a:spcPct val="140000"/>
                        </a:lnSpc>
                        <a:spcAft>
                          <a:spcPts val="0"/>
                        </a:spcAft>
                      </a:pPr>
                      <a:r>
                        <a:rPr lang="en-US" sz="1800">
                          <a:solidFill>
                            <a:srgbClr val="000000"/>
                          </a:solidFill>
                          <a:effectLst/>
                          <a:latin typeface="Arial"/>
                          <a:ea typeface="宋体"/>
                          <a:cs typeface="Arial"/>
                        </a:rPr>
                        <a:t>19.25</a:t>
                      </a:r>
                      <a:endParaRPr lang="en-US" sz="1800">
                        <a:effectLst/>
                        <a:latin typeface="Arial"/>
                        <a:ea typeface="宋体"/>
                        <a:cs typeface="Arial"/>
                      </a:endParaRPr>
                    </a:p>
                  </a:txBody>
                  <a:tcPr marL="68580" marR="68580" marT="0" marB="0" anchor="ctr"/>
                </a:tc>
              </a:tr>
              <a:tr h="396183">
                <a:tc>
                  <a:txBody>
                    <a:bodyPr/>
                    <a:lstStyle/>
                    <a:p>
                      <a:pPr algn="ctr">
                        <a:lnSpc>
                          <a:spcPct val="140000"/>
                        </a:lnSpc>
                        <a:spcAft>
                          <a:spcPts val="0"/>
                        </a:spcAft>
                      </a:pPr>
                      <a:r>
                        <a:rPr lang="en-US" sz="1800">
                          <a:effectLst/>
                          <a:latin typeface="Arial"/>
                          <a:ea typeface="宋体"/>
                          <a:cs typeface="Arial"/>
                        </a:rPr>
                        <a:t>Flexibility</a:t>
                      </a:r>
                    </a:p>
                  </a:txBody>
                  <a:tcPr marL="68580" marR="68580" marT="0" marB="0" anchor="ctr"/>
                </a:tc>
                <a:tc>
                  <a:txBody>
                    <a:bodyPr/>
                    <a:lstStyle/>
                    <a:p>
                      <a:pPr algn="ctr">
                        <a:lnSpc>
                          <a:spcPct val="140000"/>
                        </a:lnSpc>
                        <a:spcAft>
                          <a:spcPts val="0"/>
                        </a:spcAft>
                      </a:pPr>
                      <a:r>
                        <a:rPr lang="en-US" sz="1800" dirty="0">
                          <a:effectLst/>
                          <a:latin typeface="Arial"/>
                          <a:ea typeface="宋体"/>
                          <a:cs typeface="Arial"/>
                        </a:rPr>
                        <a:t>15</a:t>
                      </a:r>
                    </a:p>
                  </a:txBody>
                  <a:tcPr marL="68580" marR="68580" marT="0" marB="0" anchor="ctr"/>
                </a:tc>
                <a:tc>
                  <a:txBody>
                    <a:bodyPr/>
                    <a:lstStyle/>
                    <a:p>
                      <a:pPr algn="ctr">
                        <a:lnSpc>
                          <a:spcPct val="140000"/>
                        </a:lnSpc>
                        <a:spcAft>
                          <a:spcPts val="0"/>
                        </a:spcAft>
                      </a:pPr>
                      <a:r>
                        <a:rPr lang="en-US" sz="1800" dirty="0">
                          <a:solidFill>
                            <a:srgbClr val="000000"/>
                          </a:solidFill>
                          <a:effectLst/>
                          <a:latin typeface="Arial"/>
                          <a:ea typeface="宋体"/>
                          <a:cs typeface="Arial"/>
                        </a:rPr>
                        <a:t>10.25</a:t>
                      </a:r>
                      <a:endParaRPr lang="en-US" sz="1800" dirty="0">
                        <a:effectLst/>
                        <a:latin typeface="Arial"/>
                        <a:ea typeface="宋体"/>
                        <a:cs typeface="Arial"/>
                      </a:endParaRPr>
                    </a:p>
                  </a:txBody>
                  <a:tcPr marL="68580" marR="68580" marT="0" marB="0" anchor="ctr"/>
                </a:tc>
                <a:tc>
                  <a:txBody>
                    <a:bodyPr/>
                    <a:lstStyle/>
                    <a:p>
                      <a:pPr algn="ctr">
                        <a:lnSpc>
                          <a:spcPct val="140000"/>
                        </a:lnSpc>
                        <a:spcAft>
                          <a:spcPts val="0"/>
                        </a:spcAft>
                      </a:pPr>
                      <a:r>
                        <a:rPr lang="en-US" sz="1800" dirty="0">
                          <a:solidFill>
                            <a:srgbClr val="000000"/>
                          </a:solidFill>
                          <a:effectLst/>
                          <a:latin typeface="Arial"/>
                          <a:ea typeface="宋体"/>
                          <a:cs typeface="Arial"/>
                        </a:rPr>
                        <a:t>12</a:t>
                      </a:r>
                      <a:endParaRPr lang="en-US" sz="1800" dirty="0">
                        <a:effectLst/>
                        <a:latin typeface="Arial"/>
                        <a:ea typeface="宋体"/>
                        <a:cs typeface="Arial"/>
                      </a:endParaRPr>
                    </a:p>
                  </a:txBody>
                  <a:tcPr marL="68580" marR="68580" marT="0" marB="0" anchor="ctr"/>
                </a:tc>
              </a:tr>
              <a:tr h="396183">
                <a:tc>
                  <a:txBody>
                    <a:bodyPr/>
                    <a:lstStyle/>
                    <a:p>
                      <a:pPr algn="ctr">
                        <a:lnSpc>
                          <a:spcPct val="140000"/>
                        </a:lnSpc>
                        <a:spcAft>
                          <a:spcPts val="0"/>
                        </a:spcAft>
                      </a:pPr>
                      <a:r>
                        <a:rPr lang="en-US" sz="1800">
                          <a:effectLst/>
                          <a:latin typeface="Arial"/>
                          <a:ea typeface="宋体"/>
                          <a:cs typeface="Arial"/>
                        </a:rPr>
                        <a:t>Ease of use</a:t>
                      </a:r>
                    </a:p>
                  </a:txBody>
                  <a:tcPr marL="68580" marR="68580" marT="0" marB="0" anchor="ctr"/>
                </a:tc>
                <a:tc>
                  <a:txBody>
                    <a:bodyPr/>
                    <a:lstStyle/>
                    <a:p>
                      <a:pPr algn="ctr">
                        <a:lnSpc>
                          <a:spcPct val="140000"/>
                        </a:lnSpc>
                        <a:spcAft>
                          <a:spcPts val="0"/>
                        </a:spcAft>
                      </a:pPr>
                      <a:r>
                        <a:rPr lang="en-US" sz="1800" dirty="0">
                          <a:effectLst/>
                          <a:latin typeface="Arial"/>
                          <a:ea typeface="宋体"/>
                          <a:cs typeface="Arial"/>
                        </a:rPr>
                        <a:t>25</a:t>
                      </a:r>
                    </a:p>
                  </a:txBody>
                  <a:tcPr marL="68580" marR="68580" marT="0" marB="0" anchor="ctr"/>
                </a:tc>
                <a:tc>
                  <a:txBody>
                    <a:bodyPr/>
                    <a:lstStyle/>
                    <a:p>
                      <a:pPr algn="ctr">
                        <a:lnSpc>
                          <a:spcPct val="140000"/>
                        </a:lnSpc>
                        <a:spcAft>
                          <a:spcPts val="0"/>
                        </a:spcAft>
                      </a:pPr>
                      <a:r>
                        <a:rPr lang="en-US" sz="1800">
                          <a:solidFill>
                            <a:srgbClr val="000000"/>
                          </a:solidFill>
                          <a:effectLst/>
                          <a:latin typeface="Arial"/>
                          <a:ea typeface="宋体"/>
                          <a:cs typeface="Arial"/>
                        </a:rPr>
                        <a:t>18.5</a:t>
                      </a:r>
                      <a:endParaRPr lang="en-US" sz="1800">
                        <a:effectLst/>
                        <a:latin typeface="Arial"/>
                        <a:ea typeface="宋体"/>
                        <a:cs typeface="Arial"/>
                      </a:endParaRPr>
                    </a:p>
                  </a:txBody>
                  <a:tcPr marL="68580" marR="68580" marT="0" marB="0" anchor="ctr"/>
                </a:tc>
                <a:tc>
                  <a:txBody>
                    <a:bodyPr/>
                    <a:lstStyle/>
                    <a:p>
                      <a:pPr algn="ctr">
                        <a:lnSpc>
                          <a:spcPct val="140000"/>
                        </a:lnSpc>
                        <a:spcAft>
                          <a:spcPts val="0"/>
                        </a:spcAft>
                      </a:pPr>
                      <a:r>
                        <a:rPr lang="en-US" sz="1800" dirty="0">
                          <a:solidFill>
                            <a:srgbClr val="000000"/>
                          </a:solidFill>
                          <a:effectLst/>
                          <a:latin typeface="Arial"/>
                          <a:ea typeface="宋体"/>
                          <a:cs typeface="Arial"/>
                        </a:rPr>
                        <a:t>18.25</a:t>
                      </a:r>
                      <a:endParaRPr lang="en-US" sz="1800" dirty="0">
                        <a:effectLst/>
                        <a:latin typeface="Arial"/>
                        <a:ea typeface="宋体"/>
                        <a:cs typeface="Arial"/>
                      </a:endParaRPr>
                    </a:p>
                  </a:txBody>
                  <a:tcPr marL="68580" marR="68580" marT="0" marB="0" anchor="ctr"/>
                </a:tc>
              </a:tr>
              <a:tr h="521008">
                <a:tc>
                  <a:txBody>
                    <a:bodyPr/>
                    <a:lstStyle/>
                    <a:p>
                      <a:pPr algn="ctr">
                        <a:lnSpc>
                          <a:spcPct val="140000"/>
                        </a:lnSpc>
                        <a:spcAft>
                          <a:spcPts val="0"/>
                        </a:spcAft>
                      </a:pPr>
                      <a:r>
                        <a:rPr lang="en-US" sz="1800" dirty="0">
                          <a:effectLst/>
                          <a:latin typeface="Arial"/>
                          <a:ea typeface="宋体"/>
                          <a:cs typeface="Arial"/>
                        </a:rPr>
                        <a:t>Inter-component Compatibility</a:t>
                      </a:r>
                    </a:p>
                  </a:txBody>
                  <a:tcPr marL="68580" marR="68580" marT="0" marB="0" anchor="ctr"/>
                </a:tc>
                <a:tc>
                  <a:txBody>
                    <a:bodyPr/>
                    <a:lstStyle/>
                    <a:p>
                      <a:pPr algn="ctr">
                        <a:lnSpc>
                          <a:spcPct val="140000"/>
                        </a:lnSpc>
                        <a:spcAft>
                          <a:spcPts val="0"/>
                        </a:spcAft>
                      </a:pPr>
                      <a:r>
                        <a:rPr lang="en-US" sz="1800" dirty="0">
                          <a:effectLst/>
                          <a:latin typeface="Arial"/>
                          <a:ea typeface="宋体"/>
                          <a:cs typeface="Arial"/>
                        </a:rPr>
                        <a:t>15</a:t>
                      </a:r>
                    </a:p>
                  </a:txBody>
                  <a:tcPr marL="68580" marR="68580" marT="0" marB="0" anchor="ctr"/>
                </a:tc>
                <a:tc>
                  <a:txBody>
                    <a:bodyPr/>
                    <a:lstStyle/>
                    <a:p>
                      <a:pPr algn="ctr">
                        <a:lnSpc>
                          <a:spcPct val="140000"/>
                        </a:lnSpc>
                        <a:spcAft>
                          <a:spcPts val="0"/>
                        </a:spcAft>
                      </a:pPr>
                      <a:r>
                        <a:rPr lang="en-US" sz="1800" dirty="0">
                          <a:solidFill>
                            <a:srgbClr val="000000"/>
                          </a:solidFill>
                          <a:effectLst/>
                          <a:latin typeface="Arial"/>
                          <a:ea typeface="宋体"/>
                          <a:cs typeface="Arial"/>
                        </a:rPr>
                        <a:t>11.75</a:t>
                      </a:r>
                      <a:endParaRPr lang="en-US" sz="1800" dirty="0">
                        <a:effectLst/>
                        <a:latin typeface="Arial"/>
                        <a:ea typeface="宋体"/>
                        <a:cs typeface="Arial"/>
                      </a:endParaRPr>
                    </a:p>
                  </a:txBody>
                  <a:tcPr marL="68580" marR="68580" marT="0" marB="0" anchor="ctr"/>
                </a:tc>
                <a:tc>
                  <a:txBody>
                    <a:bodyPr/>
                    <a:lstStyle/>
                    <a:p>
                      <a:pPr algn="ctr">
                        <a:lnSpc>
                          <a:spcPct val="140000"/>
                        </a:lnSpc>
                        <a:spcAft>
                          <a:spcPts val="0"/>
                        </a:spcAft>
                      </a:pPr>
                      <a:r>
                        <a:rPr lang="en-US" sz="1800" dirty="0">
                          <a:solidFill>
                            <a:srgbClr val="000000"/>
                          </a:solidFill>
                          <a:effectLst/>
                          <a:latin typeface="Arial"/>
                          <a:ea typeface="宋体"/>
                          <a:cs typeface="Arial"/>
                        </a:rPr>
                        <a:t>2.25</a:t>
                      </a:r>
                      <a:endParaRPr lang="en-US" sz="1800" dirty="0">
                        <a:effectLst/>
                        <a:latin typeface="Arial"/>
                        <a:ea typeface="宋体"/>
                        <a:cs typeface="Arial"/>
                      </a:endParaRPr>
                    </a:p>
                  </a:txBody>
                  <a:tcPr marL="68580" marR="68580" marT="0" marB="0" anchor="ctr"/>
                </a:tc>
              </a:tr>
              <a:tr h="396183">
                <a:tc>
                  <a:txBody>
                    <a:bodyPr/>
                    <a:lstStyle/>
                    <a:p>
                      <a:pPr algn="ctr">
                        <a:lnSpc>
                          <a:spcPct val="140000"/>
                        </a:lnSpc>
                        <a:spcAft>
                          <a:spcPts val="0"/>
                        </a:spcAft>
                      </a:pPr>
                      <a:r>
                        <a:rPr lang="en-US" sz="1800">
                          <a:effectLst/>
                          <a:latin typeface="Arial"/>
                          <a:ea typeface="宋体"/>
                          <a:cs typeface="Arial"/>
                        </a:rPr>
                        <a:t>Total</a:t>
                      </a:r>
                    </a:p>
                  </a:txBody>
                  <a:tcPr marL="68580" marR="68580" marT="0" marB="0" anchor="ctr"/>
                </a:tc>
                <a:tc>
                  <a:txBody>
                    <a:bodyPr/>
                    <a:lstStyle/>
                    <a:p>
                      <a:pPr algn="ctr">
                        <a:lnSpc>
                          <a:spcPct val="140000"/>
                        </a:lnSpc>
                        <a:spcAft>
                          <a:spcPts val="0"/>
                        </a:spcAft>
                      </a:pPr>
                      <a:r>
                        <a:rPr lang="en-US" sz="1800" dirty="0">
                          <a:effectLst/>
                          <a:latin typeface="Arial"/>
                          <a:ea typeface="宋体"/>
                          <a:cs typeface="Arial"/>
                        </a:rPr>
                        <a:t>100</a:t>
                      </a:r>
                    </a:p>
                  </a:txBody>
                  <a:tcPr marL="68580" marR="68580" marT="0" marB="0" anchor="ctr"/>
                </a:tc>
                <a:tc>
                  <a:txBody>
                    <a:bodyPr/>
                    <a:lstStyle/>
                    <a:p>
                      <a:pPr algn="ctr">
                        <a:lnSpc>
                          <a:spcPct val="140000"/>
                        </a:lnSpc>
                        <a:spcAft>
                          <a:spcPts val="0"/>
                        </a:spcAft>
                      </a:pPr>
                      <a:r>
                        <a:rPr lang="en-US" sz="1800" dirty="0">
                          <a:solidFill>
                            <a:srgbClr val="000000"/>
                          </a:solidFill>
                          <a:effectLst/>
                          <a:latin typeface="Arial"/>
                          <a:ea typeface="宋体"/>
                          <a:cs typeface="Arial"/>
                        </a:rPr>
                        <a:t>70</a:t>
                      </a:r>
                      <a:endParaRPr lang="en-US" sz="1800" dirty="0">
                        <a:effectLst/>
                        <a:latin typeface="Arial"/>
                        <a:ea typeface="宋体"/>
                        <a:cs typeface="Arial"/>
                      </a:endParaRPr>
                    </a:p>
                  </a:txBody>
                  <a:tcPr marL="68580" marR="68580" marT="0" marB="0" anchor="ctr"/>
                </a:tc>
                <a:tc>
                  <a:txBody>
                    <a:bodyPr/>
                    <a:lstStyle/>
                    <a:p>
                      <a:pPr algn="ctr">
                        <a:lnSpc>
                          <a:spcPct val="140000"/>
                        </a:lnSpc>
                        <a:spcAft>
                          <a:spcPts val="0"/>
                        </a:spcAft>
                      </a:pPr>
                      <a:r>
                        <a:rPr lang="en-US" sz="1800" dirty="0">
                          <a:solidFill>
                            <a:srgbClr val="000000"/>
                          </a:solidFill>
                          <a:effectLst/>
                          <a:latin typeface="Arial"/>
                          <a:ea typeface="宋体"/>
                          <a:cs typeface="Arial"/>
                        </a:rPr>
                        <a:t>69.25</a:t>
                      </a:r>
                      <a:endParaRPr lang="en-US" sz="1800" dirty="0">
                        <a:effectLst/>
                        <a:latin typeface="Arial"/>
                        <a:ea typeface="宋体"/>
                        <a:cs typeface="Arial"/>
                      </a:endParaRPr>
                    </a:p>
                  </a:txBody>
                  <a:tcPr marL="68580" marR="68580" marT="0" marB="0" anchor="ctr"/>
                </a:tc>
              </a:tr>
            </a:tbl>
          </a:graphicData>
        </a:graphic>
      </p:graphicFrame>
    </p:spTree>
    <p:extLst>
      <p:ext uri="{BB962C8B-B14F-4D97-AF65-F5344CB8AC3E}">
        <p14:creationId xmlns:p14="http://schemas.microsoft.com/office/powerpoint/2010/main" val="612269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7360920" y="1051561"/>
            <a:ext cx="1847088" cy="2234536"/>
          </a:xfrm>
          <a:prstGeom prst="rect">
            <a:avLst/>
          </a:prstGeom>
        </p:spPr>
        <p:txBody>
          <a:bodyPr lIns="91425" tIns="91425" rIns="91425" bIns="91425" anchor="ctr" anchorCtr="0">
            <a:noAutofit/>
          </a:bodyPr>
          <a:lstStyle/>
          <a:p>
            <a:pPr>
              <a:buNone/>
            </a:pPr>
            <a:r>
              <a:rPr lang="en" sz="3200" dirty="0"/>
              <a:t>Proposed </a:t>
            </a:r>
            <a:r>
              <a:rPr lang="en" sz="3200" dirty="0" smtClean="0"/>
              <a:t/>
            </a:r>
            <a:br>
              <a:rPr lang="en" sz="3200" dirty="0" smtClean="0"/>
            </a:br>
            <a:r>
              <a:rPr lang="en" sz="3200" dirty="0" smtClean="0"/>
              <a:t>System – </a:t>
            </a:r>
            <a:br>
              <a:rPr lang="en" sz="3200" dirty="0" smtClean="0"/>
            </a:br>
            <a:r>
              <a:rPr lang="en" sz="3200" dirty="0" smtClean="0"/>
              <a:t>Business </a:t>
            </a:r>
            <a:br>
              <a:rPr lang="en" sz="3200" dirty="0" smtClean="0"/>
            </a:br>
            <a:r>
              <a:rPr lang="en" sz="3200" dirty="0" smtClean="0"/>
              <a:t>Workflow</a:t>
            </a:r>
            <a:endParaRPr lang="en" sz="3200" dirty="0"/>
          </a:p>
        </p:txBody>
      </p:sp>
      <p:sp>
        <p:nvSpPr>
          <p:cNvPr id="2" name="Slide Number Placeholder 1"/>
          <p:cNvSpPr>
            <a:spLocks noGrp="1"/>
          </p:cNvSpPr>
          <p:nvPr>
            <p:ph type="sldNum" idx="12"/>
          </p:nvPr>
        </p:nvSpPr>
        <p:spPr/>
        <p:txBody>
          <a:bodyPr/>
          <a:lstStyle/>
          <a:p>
            <a:r>
              <a:rPr lang="en-US" dirty="0" smtClean="0"/>
              <a:t>7</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709" r="1106"/>
          <a:stretch/>
        </p:blipFill>
        <p:spPr>
          <a:xfrm>
            <a:off x="0" y="0"/>
            <a:ext cx="7488936" cy="5779008"/>
          </a:xfrm>
          <a:prstGeom prst="rect">
            <a:avLst/>
          </a:prstGeom>
        </p:spPr>
      </p:pic>
    </p:spTree>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latin typeface="Calibri" panose="020F0502020204030204" pitchFamily="34" charset="0"/>
              </a:rPr>
              <a:t>Capability Feasibility</a:t>
            </a:r>
            <a:endParaRPr lang="en-US" sz="3200" b="1"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lstStyle/>
          <a:p>
            <a:r>
              <a:rPr lang="en-US" dirty="0"/>
              <a:t>CR-1: Acquire Geographic Location</a:t>
            </a:r>
            <a:r>
              <a:rPr lang="en-US" dirty="0" smtClean="0">
                <a:effectLst/>
              </a:rPr>
              <a:t> </a:t>
            </a:r>
          </a:p>
          <a:p>
            <a:r>
              <a:rPr lang="en-US" dirty="0"/>
              <a:t>CR-2: Display Price</a:t>
            </a:r>
            <a:r>
              <a:rPr lang="en-US" dirty="0" smtClean="0">
                <a:effectLst/>
              </a:rPr>
              <a:t> </a:t>
            </a:r>
          </a:p>
          <a:p>
            <a:r>
              <a:rPr lang="en-US" dirty="0"/>
              <a:t>CR-3: OCR </a:t>
            </a:r>
            <a:endParaRPr lang="en-US" dirty="0" smtClean="0"/>
          </a:p>
          <a:p>
            <a:r>
              <a:rPr lang="en-US" dirty="0"/>
              <a:t>CR-4: Post Price</a:t>
            </a:r>
            <a:r>
              <a:rPr lang="en-US" dirty="0" smtClean="0">
                <a:effectLst/>
              </a:rPr>
              <a:t> </a:t>
            </a:r>
          </a:p>
          <a:p>
            <a:r>
              <a:rPr lang="en-US" dirty="0" smtClean="0"/>
              <a:t>CR</a:t>
            </a:r>
            <a:r>
              <a:rPr lang="en-US" dirty="0"/>
              <a:t>-5: Input Price Manually</a:t>
            </a:r>
            <a:r>
              <a:rPr lang="en-US" dirty="0" smtClean="0">
                <a:effectLst/>
              </a:rPr>
              <a:t> </a:t>
            </a:r>
            <a:endParaRPr lang="en-US" dirty="0"/>
          </a:p>
        </p:txBody>
      </p:sp>
    </p:spTree>
    <p:extLst>
      <p:ext uri="{BB962C8B-B14F-4D97-AF65-F5344CB8AC3E}">
        <p14:creationId xmlns:p14="http://schemas.microsoft.com/office/powerpoint/2010/main" val="20493366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latin typeface="Calibri" panose="020F0502020204030204" pitchFamily="34" charset="0"/>
              </a:rPr>
              <a:t>Personnel Cost</a:t>
            </a:r>
            <a:endParaRPr lang="en-US" sz="3200" b="1" dirty="0">
              <a:solidFill>
                <a:schemeClr val="tx1"/>
              </a:solidFill>
              <a:latin typeface="Calibri" panose="020F0502020204030204" pitchFamily="34" charset="0"/>
            </a:endParaRPr>
          </a:p>
        </p:txBody>
      </p:sp>
      <p:graphicFrame>
        <p:nvGraphicFramePr>
          <p:cNvPr id="4" name="Content Placeholder 3"/>
          <p:cNvGraphicFramePr>
            <a:graphicFrameLocks noGrp="1"/>
          </p:cNvGraphicFramePr>
          <p:nvPr>
            <p:ph idx="1"/>
            <p:extLst/>
          </p:nvPr>
        </p:nvGraphicFramePr>
        <p:xfrm>
          <a:off x="457200" y="1600200"/>
          <a:ext cx="8229600" cy="2773680"/>
        </p:xfrm>
        <a:graphic>
          <a:graphicData uri="http://schemas.openxmlformats.org/drawingml/2006/table">
            <a:tbl>
              <a:tblPr firstRow="1" bandRow="1">
                <a:tableStyleId>{5C22544A-7EE6-4342-B048-85BDC9FD1C3A}</a:tableStyleId>
              </a:tblPr>
              <a:tblGrid>
                <a:gridCol w="6678188"/>
                <a:gridCol w="1551412"/>
              </a:tblGrid>
              <a:tr h="370840">
                <a:tc>
                  <a:txBody>
                    <a:bodyPr/>
                    <a:lstStyle/>
                    <a:p>
                      <a:pPr algn="ctr">
                        <a:spcAft>
                          <a:spcPts val="0"/>
                        </a:spcAft>
                      </a:pPr>
                      <a:r>
                        <a:rPr lang="en-US" sz="1800" b="1">
                          <a:effectLst/>
                          <a:latin typeface="Times New Roman"/>
                          <a:ea typeface="宋体"/>
                          <a:cs typeface="Angsana New"/>
                        </a:rPr>
                        <a:t>Activities</a:t>
                      </a:r>
                      <a:endParaRPr lang="en-US" sz="1800">
                        <a:effectLst/>
                        <a:latin typeface="Times New Roman"/>
                        <a:ea typeface="宋体"/>
                        <a:cs typeface="Angsana New"/>
                      </a:endParaRPr>
                    </a:p>
                  </a:txBody>
                  <a:tcPr marL="68580" marR="68580" marT="0" marB="0"/>
                </a:tc>
                <a:tc>
                  <a:txBody>
                    <a:bodyPr/>
                    <a:lstStyle/>
                    <a:p>
                      <a:pPr algn="ctr">
                        <a:spcAft>
                          <a:spcPts val="0"/>
                        </a:spcAft>
                      </a:pPr>
                      <a:r>
                        <a:rPr lang="en-US" sz="1800" b="1" dirty="0">
                          <a:effectLst/>
                          <a:latin typeface="Times New Roman"/>
                          <a:ea typeface="宋体"/>
                          <a:cs typeface="Angsana New"/>
                        </a:rPr>
                        <a:t>Time </a:t>
                      </a:r>
                      <a:r>
                        <a:rPr lang="en-US" sz="1800" b="1" dirty="0" smtClean="0">
                          <a:effectLst/>
                          <a:latin typeface="Times New Roman"/>
                          <a:ea typeface="宋体"/>
                          <a:cs typeface="Angsana New"/>
                        </a:rPr>
                        <a:t>Spent (Hours)</a:t>
                      </a:r>
                      <a:endParaRPr lang="en-US" sz="1800" dirty="0">
                        <a:effectLst/>
                        <a:latin typeface="Times New Roman"/>
                        <a:ea typeface="宋体"/>
                        <a:cs typeface="Angsana New"/>
                      </a:endParaRPr>
                    </a:p>
                  </a:txBody>
                  <a:tcPr marL="68580" marR="68580" marT="0" marB="0"/>
                </a:tc>
              </a:tr>
              <a:tr h="370840">
                <a:tc>
                  <a:txBody>
                    <a:bodyPr/>
                    <a:lstStyle/>
                    <a:p>
                      <a:pPr marL="228600" indent="-228600">
                        <a:spcAft>
                          <a:spcPts val="0"/>
                        </a:spcAft>
                      </a:pPr>
                      <a:r>
                        <a:rPr lang="en-US" sz="1800" b="1" dirty="0">
                          <a:effectLst/>
                          <a:latin typeface="Times New Roman"/>
                          <a:ea typeface="宋体"/>
                          <a:cs typeface="Angsana New"/>
                        </a:rPr>
                        <a:t>Exploration, Valuation and Foundation Phase (12 weeks)</a:t>
                      </a:r>
                    </a:p>
                  </a:txBody>
                  <a:tcPr marL="68580" marR="68580" marT="0" marB="0" anchor="ctr"/>
                </a:tc>
                <a:tc>
                  <a:txBody>
                    <a:bodyPr/>
                    <a:lstStyle/>
                    <a:p>
                      <a:pPr algn="ctr">
                        <a:spcAft>
                          <a:spcPts val="0"/>
                        </a:spcAft>
                      </a:pPr>
                      <a:r>
                        <a:rPr lang="en-US" sz="1800" dirty="0">
                          <a:effectLst/>
                          <a:latin typeface="Times New Roman"/>
                          <a:ea typeface="宋体"/>
                          <a:cs typeface="Angsana New"/>
                        </a:rPr>
                        <a:t> </a:t>
                      </a:r>
                    </a:p>
                  </a:txBody>
                  <a:tcPr marL="68580" marR="68580" marT="0" marB="0"/>
                </a:tc>
              </a:tr>
              <a:tr h="370840">
                <a:tc>
                  <a:txBody>
                    <a:bodyPr/>
                    <a:lstStyle/>
                    <a:p>
                      <a:pPr marL="685800" indent="-228600">
                        <a:spcAft>
                          <a:spcPts val="0"/>
                        </a:spcAft>
                      </a:pPr>
                      <a:r>
                        <a:rPr lang="en-US" sz="1800">
                          <a:effectLst/>
                          <a:latin typeface="Times New Roman"/>
                          <a:ea typeface="宋体"/>
                          <a:cs typeface="Angsana New"/>
                        </a:rPr>
                        <a:t>Client meetings [2 hrs/week * 12 weeks * 1 person] </a:t>
                      </a:r>
                    </a:p>
                  </a:txBody>
                  <a:tcPr marL="68580" marR="68580" marT="0" marB="0" anchor="ctr"/>
                </a:tc>
                <a:tc>
                  <a:txBody>
                    <a:bodyPr/>
                    <a:lstStyle/>
                    <a:p>
                      <a:pPr algn="ctr">
                        <a:spcAft>
                          <a:spcPts val="0"/>
                        </a:spcAft>
                      </a:pPr>
                      <a:r>
                        <a:rPr lang="en-US" sz="1800">
                          <a:effectLst/>
                          <a:latin typeface="Times New Roman"/>
                          <a:ea typeface="宋体"/>
                          <a:cs typeface="Angsana New"/>
                        </a:rPr>
                        <a:t>24</a:t>
                      </a:r>
                    </a:p>
                  </a:txBody>
                  <a:tcPr marL="68580" marR="68580" marT="0" marB="0"/>
                </a:tc>
              </a:tr>
              <a:tr h="370840">
                <a:tc>
                  <a:txBody>
                    <a:bodyPr/>
                    <a:lstStyle/>
                    <a:p>
                      <a:pPr marL="685800" indent="-228600">
                        <a:spcAft>
                          <a:spcPts val="0"/>
                        </a:spcAft>
                      </a:pPr>
                      <a:r>
                        <a:rPr lang="en-US" sz="1800">
                          <a:effectLst/>
                          <a:latin typeface="Times New Roman"/>
                          <a:ea typeface="宋体"/>
                          <a:cs typeface="Angsana New"/>
                        </a:rPr>
                        <a:t>Client Win-win sessions [2 hrs/session * 2 sessions * 1 person]</a:t>
                      </a:r>
                    </a:p>
                  </a:txBody>
                  <a:tcPr marL="68580" marR="68580" marT="0" marB="0" anchor="ctr"/>
                </a:tc>
                <a:tc>
                  <a:txBody>
                    <a:bodyPr/>
                    <a:lstStyle/>
                    <a:p>
                      <a:pPr algn="ctr">
                        <a:spcAft>
                          <a:spcPts val="0"/>
                        </a:spcAft>
                      </a:pPr>
                      <a:r>
                        <a:rPr lang="en-US" sz="1800">
                          <a:effectLst/>
                          <a:latin typeface="Times New Roman"/>
                          <a:ea typeface="宋体"/>
                          <a:cs typeface="Angsana New"/>
                        </a:rPr>
                        <a:t>4</a:t>
                      </a:r>
                    </a:p>
                  </a:txBody>
                  <a:tcPr marL="68580" marR="68580" marT="0" marB="0"/>
                </a:tc>
              </a:tr>
              <a:tr h="370840">
                <a:tc>
                  <a:txBody>
                    <a:bodyPr/>
                    <a:lstStyle/>
                    <a:p>
                      <a:pPr marL="685800" indent="-228600">
                        <a:spcAft>
                          <a:spcPts val="0"/>
                        </a:spcAft>
                      </a:pPr>
                      <a:r>
                        <a:rPr lang="en-US" sz="1800">
                          <a:effectLst/>
                          <a:latin typeface="Times New Roman"/>
                          <a:ea typeface="宋体"/>
                          <a:cs typeface="Angsana New"/>
                        </a:rPr>
                        <a:t>Prototyping Presentation [1 hr * 1 person]</a:t>
                      </a:r>
                    </a:p>
                  </a:txBody>
                  <a:tcPr marL="68580" marR="68580" marT="0" marB="0" anchor="ctr"/>
                </a:tc>
                <a:tc>
                  <a:txBody>
                    <a:bodyPr/>
                    <a:lstStyle/>
                    <a:p>
                      <a:pPr algn="ctr">
                        <a:spcAft>
                          <a:spcPts val="0"/>
                        </a:spcAft>
                      </a:pPr>
                      <a:r>
                        <a:rPr lang="en-US" sz="1800" dirty="0">
                          <a:effectLst/>
                          <a:latin typeface="Times New Roman"/>
                          <a:ea typeface="宋体"/>
                          <a:cs typeface="Angsana New"/>
                        </a:rPr>
                        <a:t>1</a:t>
                      </a:r>
                    </a:p>
                  </a:txBody>
                  <a:tcPr marL="68580" marR="68580" marT="0" marB="0"/>
                </a:tc>
              </a:tr>
              <a:tr h="370840">
                <a:tc>
                  <a:txBody>
                    <a:bodyPr/>
                    <a:lstStyle/>
                    <a:p>
                      <a:pPr marL="685800" indent="-228600">
                        <a:spcAft>
                          <a:spcPts val="0"/>
                        </a:spcAft>
                      </a:pPr>
                      <a:r>
                        <a:rPr lang="en-US" sz="1800">
                          <a:effectLst/>
                          <a:latin typeface="Times New Roman"/>
                          <a:ea typeface="宋体"/>
                          <a:cs typeface="Angsana New"/>
                        </a:rPr>
                        <a:t>Architecture Review Boards [2hrs * 1 person]</a:t>
                      </a:r>
                    </a:p>
                  </a:txBody>
                  <a:tcPr marL="68580" marR="68580" marT="0" marB="0" anchor="ctr"/>
                </a:tc>
                <a:tc>
                  <a:txBody>
                    <a:bodyPr/>
                    <a:lstStyle/>
                    <a:p>
                      <a:pPr algn="ctr">
                        <a:spcAft>
                          <a:spcPts val="0"/>
                        </a:spcAft>
                      </a:pPr>
                      <a:r>
                        <a:rPr lang="en-US" sz="1800">
                          <a:effectLst/>
                          <a:latin typeface="Times New Roman"/>
                          <a:ea typeface="宋体"/>
                          <a:cs typeface="Angsana New"/>
                        </a:rPr>
                        <a:t>2</a:t>
                      </a:r>
                    </a:p>
                  </a:txBody>
                  <a:tcPr marL="68580" marR="68580" marT="0" marB="0"/>
                </a:tc>
              </a:tr>
              <a:tr h="370840">
                <a:tc>
                  <a:txBody>
                    <a:bodyPr/>
                    <a:lstStyle/>
                    <a:p>
                      <a:pPr marL="457200">
                        <a:spcAft>
                          <a:spcPts val="0"/>
                        </a:spcAft>
                      </a:pPr>
                      <a:r>
                        <a:rPr lang="en-US" sz="1800">
                          <a:effectLst/>
                          <a:latin typeface="Times New Roman"/>
                          <a:ea typeface="宋体"/>
                          <a:cs typeface="Angsana New"/>
                        </a:rPr>
                        <a:t>Subtotal</a:t>
                      </a:r>
                    </a:p>
                  </a:txBody>
                  <a:tcPr marL="68580" marR="68580" marT="0" marB="0" anchor="ctr"/>
                </a:tc>
                <a:tc>
                  <a:txBody>
                    <a:bodyPr/>
                    <a:lstStyle/>
                    <a:p>
                      <a:pPr algn="ctr">
                        <a:spcAft>
                          <a:spcPts val="0"/>
                        </a:spcAft>
                      </a:pPr>
                      <a:r>
                        <a:rPr lang="en-US" sz="1800" dirty="0">
                          <a:effectLst/>
                          <a:latin typeface="Times New Roman"/>
                          <a:ea typeface="宋体"/>
                          <a:cs typeface="Angsana New"/>
                        </a:rPr>
                        <a:t>31</a:t>
                      </a:r>
                    </a:p>
                  </a:txBody>
                  <a:tcPr marL="68580" marR="68580" marT="0" marB="0"/>
                </a:tc>
              </a:tr>
            </a:tbl>
          </a:graphicData>
        </a:graphic>
      </p:graphicFrame>
    </p:spTree>
    <p:extLst>
      <p:ext uri="{BB962C8B-B14F-4D97-AF65-F5344CB8AC3E}">
        <p14:creationId xmlns:p14="http://schemas.microsoft.com/office/powerpoint/2010/main" val="22612677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928" y="316931"/>
            <a:ext cx="8260799" cy="771205"/>
          </a:xfrm>
        </p:spPr>
        <p:txBody>
          <a:bodyPr/>
          <a:lstStyle/>
          <a:p>
            <a:r>
              <a:rPr lang="en-US" sz="3200" b="1" dirty="0" smtClean="0">
                <a:solidFill>
                  <a:schemeClr val="tx1"/>
                </a:solidFill>
                <a:latin typeface="Calibri" panose="020F0502020204030204" pitchFamily="34" charset="0"/>
              </a:rPr>
              <a:t>Personnel Cost</a:t>
            </a:r>
            <a:endParaRPr lang="en-US" sz="3200" b="1" dirty="0">
              <a:solidFill>
                <a:schemeClr val="tx1"/>
              </a:solidFill>
              <a:latin typeface="Calibri" panose="020F05020202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9655076"/>
              </p:ext>
            </p:extLst>
          </p:nvPr>
        </p:nvGraphicFramePr>
        <p:xfrm>
          <a:off x="426127" y="1088136"/>
          <a:ext cx="8229600" cy="4627880"/>
        </p:xfrm>
        <a:graphic>
          <a:graphicData uri="http://schemas.openxmlformats.org/drawingml/2006/table">
            <a:tbl>
              <a:tblPr firstRow="1" bandRow="1">
                <a:tableStyleId>{5C22544A-7EE6-4342-B048-85BDC9FD1C3A}</a:tableStyleId>
              </a:tblPr>
              <a:tblGrid>
                <a:gridCol w="6678188"/>
                <a:gridCol w="1551412"/>
              </a:tblGrid>
              <a:tr h="370840">
                <a:tc>
                  <a:txBody>
                    <a:bodyPr/>
                    <a:lstStyle/>
                    <a:p>
                      <a:pPr algn="ctr">
                        <a:spcAft>
                          <a:spcPts val="0"/>
                        </a:spcAft>
                      </a:pPr>
                      <a:r>
                        <a:rPr lang="en-US" sz="1800" b="1" dirty="0">
                          <a:effectLst/>
                          <a:latin typeface="Times New Roman"/>
                          <a:ea typeface="宋体"/>
                          <a:cs typeface="Angsana New"/>
                        </a:rPr>
                        <a:t>Activities</a:t>
                      </a:r>
                      <a:endParaRPr lang="en-US" sz="1800" dirty="0">
                        <a:effectLst/>
                        <a:latin typeface="Times New Roman"/>
                        <a:ea typeface="宋体"/>
                        <a:cs typeface="Angsana New"/>
                      </a:endParaRPr>
                    </a:p>
                  </a:txBody>
                  <a:tcPr marL="68580" marR="68580" marT="0" marB="0"/>
                </a:tc>
                <a:tc>
                  <a:txBody>
                    <a:bodyPr/>
                    <a:lstStyle/>
                    <a:p>
                      <a:pPr algn="ctr">
                        <a:spcAft>
                          <a:spcPts val="0"/>
                        </a:spcAft>
                      </a:pPr>
                      <a:r>
                        <a:rPr lang="en-US" sz="1800" b="1">
                          <a:effectLst/>
                          <a:latin typeface="Times New Roman"/>
                          <a:ea typeface="宋体"/>
                          <a:cs typeface="Angsana New"/>
                        </a:rPr>
                        <a:t>Time Spent (Hours)</a:t>
                      </a:r>
                      <a:endParaRPr lang="en-US" sz="1800">
                        <a:effectLst/>
                        <a:latin typeface="Times New Roman"/>
                        <a:ea typeface="宋体"/>
                        <a:cs typeface="Angsana New"/>
                      </a:endParaRPr>
                    </a:p>
                  </a:txBody>
                  <a:tcPr marL="68580" marR="68580" marT="0" marB="0"/>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smtClean="0">
                          <a:effectLst/>
                          <a:latin typeface="Times New Roman"/>
                          <a:ea typeface="宋体"/>
                          <a:cs typeface="Angsana New"/>
                        </a:rPr>
                        <a:t>Exploration, Valuation and Foundation Phase (12 weeks)</a:t>
                      </a:r>
                    </a:p>
                  </a:txBody>
                  <a:tcPr marL="68580" marR="68580" marT="0" marB="0" anchor="ctr"/>
                </a:tc>
                <a:tc>
                  <a:txBody>
                    <a:bodyPr/>
                    <a:lstStyle/>
                    <a:p>
                      <a:pPr algn="ctr">
                        <a:spcAft>
                          <a:spcPts val="0"/>
                        </a:spcAft>
                      </a:pPr>
                      <a:r>
                        <a:rPr lang="en-US" sz="1800" dirty="0" smtClean="0">
                          <a:effectLst/>
                          <a:latin typeface="Times New Roman"/>
                          <a:ea typeface="宋体"/>
                          <a:cs typeface="Angsana New"/>
                        </a:rPr>
                        <a:t>31</a:t>
                      </a:r>
                      <a:endParaRPr lang="en-US" sz="1800" dirty="0">
                        <a:effectLst/>
                        <a:latin typeface="Times New Roman"/>
                        <a:ea typeface="宋体"/>
                        <a:cs typeface="Angsana New"/>
                      </a:endParaRPr>
                    </a:p>
                  </a:txBody>
                  <a:tcPr marL="68580" marR="68580" marT="0" marB="0"/>
                </a:tc>
              </a:tr>
              <a:tr h="370840">
                <a:tc>
                  <a:txBody>
                    <a:bodyPr/>
                    <a:lstStyle/>
                    <a:p>
                      <a:pPr>
                        <a:spcAft>
                          <a:spcPts val="0"/>
                        </a:spcAft>
                      </a:pPr>
                      <a:r>
                        <a:rPr lang="en-US" sz="1800" b="1" dirty="0">
                          <a:effectLst/>
                          <a:latin typeface="Times New Roman"/>
                          <a:ea typeface="宋体"/>
                          <a:cs typeface="Angsana New"/>
                        </a:rPr>
                        <a:t>Development and Operation Phase (12 weeks)</a:t>
                      </a:r>
                    </a:p>
                  </a:txBody>
                  <a:tcPr marL="68580" marR="68580" marT="0" marB="0" anchor="ctr"/>
                </a:tc>
                <a:tc>
                  <a:txBody>
                    <a:bodyPr/>
                    <a:lstStyle/>
                    <a:p>
                      <a:pPr algn="ctr">
                        <a:spcAft>
                          <a:spcPts val="0"/>
                        </a:spcAft>
                      </a:pPr>
                      <a:r>
                        <a:rPr lang="en-US" sz="1800" dirty="0">
                          <a:effectLst/>
                          <a:latin typeface="Times New Roman"/>
                          <a:ea typeface="宋体"/>
                          <a:cs typeface="Angsana New"/>
                        </a:rPr>
                        <a:t> </a:t>
                      </a:r>
                    </a:p>
                  </a:txBody>
                  <a:tcPr marL="68580" marR="68580" marT="0" marB="0"/>
                </a:tc>
              </a:tr>
              <a:tr h="370840">
                <a:tc>
                  <a:txBody>
                    <a:bodyPr/>
                    <a:lstStyle/>
                    <a:p>
                      <a:pPr marL="457200">
                        <a:spcAft>
                          <a:spcPts val="0"/>
                        </a:spcAft>
                      </a:pPr>
                      <a:r>
                        <a:rPr lang="en-US" sz="1800" dirty="0" smtClean="0">
                          <a:effectLst/>
                          <a:latin typeface="Times New Roman"/>
                          <a:ea typeface="宋体"/>
                          <a:cs typeface="Angsana New"/>
                        </a:rPr>
                        <a:t>Client </a:t>
                      </a:r>
                      <a:r>
                        <a:rPr lang="en-US" sz="1800" dirty="0">
                          <a:effectLst/>
                          <a:latin typeface="Times New Roman"/>
                          <a:ea typeface="宋体"/>
                          <a:cs typeface="Angsana New"/>
                        </a:rPr>
                        <a:t>meetings [4 </a:t>
                      </a:r>
                      <a:r>
                        <a:rPr lang="en-US" sz="1800" dirty="0" err="1">
                          <a:effectLst/>
                          <a:latin typeface="Times New Roman"/>
                          <a:ea typeface="宋体"/>
                          <a:cs typeface="Angsana New"/>
                        </a:rPr>
                        <a:t>hrs</a:t>
                      </a:r>
                      <a:r>
                        <a:rPr lang="en-US" sz="1800" dirty="0">
                          <a:effectLst/>
                          <a:latin typeface="Times New Roman"/>
                          <a:ea typeface="宋体"/>
                          <a:cs typeface="Angsana New"/>
                        </a:rPr>
                        <a:t>/week * 12 weeks * 1 person]</a:t>
                      </a:r>
                    </a:p>
                  </a:txBody>
                  <a:tcPr marL="68580" marR="68580" marT="0" marB="0" anchor="ctr"/>
                </a:tc>
                <a:tc>
                  <a:txBody>
                    <a:bodyPr/>
                    <a:lstStyle/>
                    <a:p>
                      <a:pPr algn="ctr">
                        <a:spcAft>
                          <a:spcPts val="0"/>
                        </a:spcAft>
                      </a:pPr>
                      <a:r>
                        <a:rPr lang="en-US" sz="1800" dirty="0">
                          <a:effectLst/>
                          <a:latin typeface="Times New Roman"/>
                          <a:ea typeface="宋体"/>
                          <a:cs typeface="Angsana New"/>
                        </a:rPr>
                        <a:t>48</a:t>
                      </a:r>
                    </a:p>
                  </a:txBody>
                  <a:tcPr marL="68580" marR="68580" marT="0" marB="0"/>
                </a:tc>
              </a:tr>
              <a:tr h="370840">
                <a:tc>
                  <a:txBody>
                    <a:bodyPr/>
                    <a:lstStyle/>
                    <a:p>
                      <a:pPr marL="457200">
                        <a:spcAft>
                          <a:spcPts val="0"/>
                        </a:spcAft>
                      </a:pPr>
                      <a:r>
                        <a:rPr lang="en-US" sz="1800" dirty="0">
                          <a:effectLst/>
                          <a:latin typeface="Times New Roman"/>
                          <a:ea typeface="宋体"/>
                          <a:cs typeface="Angsana New"/>
                        </a:rPr>
                        <a:t>Client training seed users [2 </a:t>
                      </a:r>
                      <a:r>
                        <a:rPr lang="en-US" sz="1800" dirty="0" err="1">
                          <a:effectLst/>
                          <a:latin typeface="Times New Roman"/>
                          <a:ea typeface="宋体"/>
                          <a:cs typeface="Angsana New"/>
                        </a:rPr>
                        <a:t>hrs</a:t>
                      </a:r>
                      <a:r>
                        <a:rPr lang="en-US" sz="1800" dirty="0">
                          <a:effectLst/>
                          <a:latin typeface="Times New Roman"/>
                          <a:ea typeface="宋体"/>
                          <a:cs typeface="Angsana New"/>
                        </a:rPr>
                        <a:t>/week * 12 weeks * 1 person]</a:t>
                      </a:r>
                    </a:p>
                  </a:txBody>
                  <a:tcPr marL="68580" marR="68580" marT="0" marB="0" anchor="ctr"/>
                </a:tc>
                <a:tc>
                  <a:txBody>
                    <a:bodyPr/>
                    <a:lstStyle/>
                    <a:p>
                      <a:pPr algn="ctr">
                        <a:spcAft>
                          <a:spcPts val="0"/>
                        </a:spcAft>
                      </a:pPr>
                      <a:r>
                        <a:rPr lang="en-US" sz="1800" dirty="0">
                          <a:effectLst/>
                          <a:latin typeface="Times New Roman"/>
                          <a:ea typeface="宋体"/>
                          <a:cs typeface="Angsana New"/>
                        </a:rPr>
                        <a:t>24</a:t>
                      </a:r>
                    </a:p>
                  </a:txBody>
                  <a:tcPr marL="68580" marR="68580" marT="0" marB="0"/>
                </a:tc>
              </a:tr>
              <a:tr h="370840">
                <a:tc>
                  <a:txBody>
                    <a:bodyPr/>
                    <a:lstStyle/>
                    <a:p>
                      <a:pPr marL="457200">
                        <a:spcAft>
                          <a:spcPts val="0"/>
                        </a:spcAft>
                      </a:pPr>
                      <a:r>
                        <a:rPr lang="en-US" sz="1800" dirty="0">
                          <a:effectLst/>
                          <a:latin typeface="Times New Roman"/>
                          <a:ea typeface="宋体"/>
                          <a:cs typeface="Angsana New"/>
                        </a:rPr>
                        <a:t>Architecture Review Boards [2 </a:t>
                      </a:r>
                      <a:r>
                        <a:rPr lang="en-US" sz="1800" dirty="0" err="1">
                          <a:effectLst/>
                          <a:latin typeface="Times New Roman"/>
                          <a:ea typeface="宋体"/>
                          <a:cs typeface="Angsana New"/>
                        </a:rPr>
                        <a:t>hrs</a:t>
                      </a:r>
                      <a:r>
                        <a:rPr lang="en-US" sz="1800" dirty="0">
                          <a:effectLst/>
                          <a:latin typeface="Times New Roman"/>
                          <a:ea typeface="宋体"/>
                          <a:cs typeface="Angsana New"/>
                        </a:rPr>
                        <a:t> * 1 person]</a:t>
                      </a:r>
                    </a:p>
                  </a:txBody>
                  <a:tcPr marL="68580" marR="68580" marT="0" marB="0" anchor="ctr"/>
                </a:tc>
                <a:tc>
                  <a:txBody>
                    <a:bodyPr/>
                    <a:lstStyle/>
                    <a:p>
                      <a:pPr algn="ctr">
                        <a:spcAft>
                          <a:spcPts val="0"/>
                        </a:spcAft>
                      </a:pPr>
                      <a:r>
                        <a:rPr lang="en-US" sz="1800" dirty="0">
                          <a:effectLst/>
                          <a:latin typeface="Times New Roman"/>
                          <a:ea typeface="宋体"/>
                          <a:cs typeface="Angsana New"/>
                        </a:rPr>
                        <a:t>2</a:t>
                      </a:r>
                    </a:p>
                  </a:txBody>
                  <a:tcPr marL="68580" marR="68580" marT="0" marB="0"/>
                </a:tc>
              </a:tr>
              <a:tr h="370840">
                <a:tc>
                  <a:txBody>
                    <a:bodyPr/>
                    <a:lstStyle/>
                    <a:p>
                      <a:pPr marL="457200">
                        <a:spcAft>
                          <a:spcPts val="0"/>
                        </a:spcAft>
                      </a:pPr>
                      <a:r>
                        <a:rPr lang="en-US" sz="1800" dirty="0">
                          <a:effectLst/>
                          <a:latin typeface="Times New Roman"/>
                          <a:ea typeface="宋体"/>
                          <a:cs typeface="Angsana New"/>
                        </a:rPr>
                        <a:t>Performing core capabilities drive-through [2 </a:t>
                      </a:r>
                      <a:r>
                        <a:rPr lang="en-US" sz="1800" dirty="0" err="1">
                          <a:effectLst/>
                          <a:latin typeface="Times New Roman"/>
                          <a:ea typeface="宋体"/>
                          <a:cs typeface="Angsana New"/>
                        </a:rPr>
                        <a:t>hrs</a:t>
                      </a:r>
                      <a:r>
                        <a:rPr lang="en-US" sz="1800" dirty="0">
                          <a:effectLst/>
                          <a:latin typeface="Times New Roman"/>
                          <a:ea typeface="宋体"/>
                          <a:cs typeface="Angsana New"/>
                        </a:rPr>
                        <a:t> * 1 person]</a:t>
                      </a:r>
                    </a:p>
                  </a:txBody>
                  <a:tcPr marL="68580" marR="68580" marT="0" marB="0" anchor="ctr"/>
                </a:tc>
                <a:tc>
                  <a:txBody>
                    <a:bodyPr/>
                    <a:lstStyle/>
                    <a:p>
                      <a:pPr algn="ctr">
                        <a:spcAft>
                          <a:spcPts val="0"/>
                        </a:spcAft>
                      </a:pPr>
                      <a:r>
                        <a:rPr lang="en-US" sz="1800" dirty="0">
                          <a:effectLst/>
                          <a:latin typeface="Times New Roman"/>
                          <a:ea typeface="宋体"/>
                          <a:cs typeface="Angsana New"/>
                        </a:rPr>
                        <a:t>2</a:t>
                      </a:r>
                    </a:p>
                  </a:txBody>
                  <a:tcPr marL="68580" marR="68580" marT="0" marB="0"/>
                </a:tc>
              </a:tr>
              <a:tr h="370840">
                <a:tc>
                  <a:txBody>
                    <a:bodyPr/>
                    <a:lstStyle/>
                    <a:p>
                      <a:pPr marL="457200">
                        <a:spcAft>
                          <a:spcPts val="0"/>
                        </a:spcAft>
                      </a:pPr>
                      <a:r>
                        <a:rPr lang="en-US" sz="1800">
                          <a:effectLst/>
                          <a:latin typeface="Times New Roman"/>
                          <a:ea typeface="宋体"/>
                          <a:cs typeface="Angsana New"/>
                        </a:rPr>
                        <a:t>Subtotal</a:t>
                      </a:r>
                    </a:p>
                  </a:txBody>
                  <a:tcPr marL="68580" marR="68580" marT="0" marB="0" anchor="ctr"/>
                </a:tc>
                <a:tc>
                  <a:txBody>
                    <a:bodyPr/>
                    <a:lstStyle/>
                    <a:p>
                      <a:pPr algn="ctr">
                        <a:spcAft>
                          <a:spcPts val="0"/>
                        </a:spcAft>
                      </a:pPr>
                      <a:r>
                        <a:rPr lang="en-US" sz="1800" dirty="0">
                          <a:effectLst/>
                          <a:latin typeface="Times New Roman"/>
                          <a:ea typeface="宋体"/>
                          <a:cs typeface="Angsana New"/>
                        </a:rPr>
                        <a:t>76</a:t>
                      </a:r>
                    </a:p>
                  </a:txBody>
                  <a:tcPr marL="68580" marR="68580" marT="0" marB="0"/>
                </a:tc>
              </a:tr>
              <a:tr h="370840">
                <a:tc>
                  <a:txBody>
                    <a:bodyPr/>
                    <a:lstStyle/>
                    <a:p>
                      <a:pPr>
                        <a:spcAft>
                          <a:spcPts val="0"/>
                        </a:spcAft>
                      </a:pPr>
                      <a:r>
                        <a:rPr lang="en-US" sz="1800" b="1" dirty="0">
                          <a:effectLst/>
                          <a:latin typeface="Times New Roman"/>
                          <a:ea typeface="宋体"/>
                          <a:cs typeface="Angsana New"/>
                        </a:rPr>
                        <a:t>Maintenance Period (Annual)</a:t>
                      </a:r>
                    </a:p>
                  </a:txBody>
                  <a:tcPr marL="68580" marR="68580" marT="0" marB="0" anchor="ctr"/>
                </a:tc>
                <a:tc>
                  <a:txBody>
                    <a:bodyPr/>
                    <a:lstStyle/>
                    <a:p>
                      <a:pPr algn="ctr">
                        <a:spcAft>
                          <a:spcPts val="0"/>
                        </a:spcAft>
                      </a:pPr>
                      <a:r>
                        <a:rPr lang="en-US" sz="1800" dirty="0">
                          <a:effectLst/>
                          <a:latin typeface="Times New Roman"/>
                          <a:ea typeface="宋体"/>
                          <a:cs typeface="Angsana New"/>
                        </a:rPr>
                        <a:t> </a:t>
                      </a:r>
                    </a:p>
                  </a:txBody>
                  <a:tcPr marL="68580" marR="68580" marT="0" marB="0"/>
                </a:tc>
              </a:tr>
              <a:tr h="370840">
                <a:tc>
                  <a:txBody>
                    <a:bodyPr/>
                    <a:lstStyle/>
                    <a:p>
                      <a:pPr marL="457200">
                        <a:spcAft>
                          <a:spcPts val="0"/>
                        </a:spcAft>
                      </a:pPr>
                      <a:r>
                        <a:rPr lang="en-US" sz="1800">
                          <a:effectLst/>
                          <a:latin typeface="Times New Roman"/>
                          <a:ea typeface="宋体"/>
                          <a:cs typeface="Angsana New"/>
                        </a:rPr>
                        <a:t>Promoting the app [2 hrs/week * 52 weeks] </a:t>
                      </a:r>
                    </a:p>
                  </a:txBody>
                  <a:tcPr marL="68580" marR="68580" marT="0" marB="0" anchor="ctr"/>
                </a:tc>
                <a:tc>
                  <a:txBody>
                    <a:bodyPr/>
                    <a:lstStyle/>
                    <a:p>
                      <a:pPr algn="ctr">
                        <a:spcAft>
                          <a:spcPts val="0"/>
                        </a:spcAft>
                      </a:pPr>
                      <a:r>
                        <a:rPr lang="en-US" sz="1800" dirty="0">
                          <a:effectLst/>
                          <a:latin typeface="Times New Roman"/>
                          <a:ea typeface="宋体"/>
                          <a:cs typeface="Angsana New"/>
                        </a:rPr>
                        <a:t>104</a:t>
                      </a:r>
                    </a:p>
                  </a:txBody>
                  <a:tcPr marL="68580" marR="68580" marT="0" marB="0"/>
                </a:tc>
              </a:tr>
              <a:tr h="370840">
                <a:tc>
                  <a:txBody>
                    <a:bodyPr/>
                    <a:lstStyle/>
                    <a:p>
                      <a:pPr marL="457200">
                        <a:spcAft>
                          <a:spcPts val="0"/>
                        </a:spcAft>
                      </a:pPr>
                      <a:r>
                        <a:rPr lang="en-US" sz="1800">
                          <a:effectLst/>
                          <a:latin typeface="Times New Roman"/>
                          <a:ea typeface="宋体"/>
                          <a:cs typeface="Angsana New"/>
                        </a:rPr>
                        <a:t>Subtotal</a:t>
                      </a:r>
                    </a:p>
                  </a:txBody>
                  <a:tcPr marL="68580" marR="68580" marT="0" marB="0" anchor="ctr"/>
                </a:tc>
                <a:tc>
                  <a:txBody>
                    <a:bodyPr/>
                    <a:lstStyle/>
                    <a:p>
                      <a:pPr algn="ctr">
                        <a:spcAft>
                          <a:spcPts val="0"/>
                        </a:spcAft>
                      </a:pPr>
                      <a:r>
                        <a:rPr lang="en-US" sz="1800" dirty="0">
                          <a:effectLst/>
                          <a:latin typeface="Times New Roman"/>
                          <a:ea typeface="宋体"/>
                          <a:cs typeface="Angsana New"/>
                        </a:rPr>
                        <a:t>104</a:t>
                      </a:r>
                    </a:p>
                  </a:txBody>
                  <a:tcPr marL="68580" marR="68580" marT="0" marB="0"/>
                </a:tc>
              </a:tr>
              <a:tr h="370840">
                <a:tc>
                  <a:txBody>
                    <a:bodyPr/>
                    <a:lstStyle/>
                    <a:p>
                      <a:pPr>
                        <a:spcAft>
                          <a:spcPts val="0"/>
                        </a:spcAft>
                      </a:pPr>
                      <a:r>
                        <a:rPr lang="en-US" sz="1800" b="1" dirty="0">
                          <a:effectLst/>
                          <a:latin typeface="Times New Roman"/>
                          <a:ea typeface="宋体"/>
                          <a:cs typeface="Angsana New"/>
                        </a:rPr>
                        <a:t>TOTAL</a:t>
                      </a:r>
                    </a:p>
                  </a:txBody>
                  <a:tcPr marL="68580" marR="68580" marT="0" marB="0" anchor="ctr"/>
                </a:tc>
                <a:tc>
                  <a:txBody>
                    <a:bodyPr/>
                    <a:lstStyle/>
                    <a:p>
                      <a:pPr algn="ctr">
                        <a:spcAft>
                          <a:spcPts val="0"/>
                        </a:spcAft>
                      </a:pPr>
                      <a:r>
                        <a:rPr lang="en-US" sz="1800" dirty="0">
                          <a:effectLst/>
                          <a:latin typeface="Times New Roman"/>
                          <a:ea typeface="宋体"/>
                          <a:cs typeface="Angsana New"/>
                        </a:rPr>
                        <a:t>211</a:t>
                      </a:r>
                    </a:p>
                  </a:txBody>
                  <a:tcPr marL="68580" marR="68580" marT="0" marB="0"/>
                </a:tc>
              </a:tr>
            </a:tbl>
          </a:graphicData>
        </a:graphic>
      </p:graphicFrame>
    </p:spTree>
    <p:extLst>
      <p:ext uri="{BB962C8B-B14F-4D97-AF65-F5344CB8AC3E}">
        <p14:creationId xmlns:p14="http://schemas.microsoft.com/office/powerpoint/2010/main" val="12018238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latin typeface="Calibri" panose="020F0502020204030204" pitchFamily="34" charset="0"/>
              </a:rPr>
              <a:t>Hardware/Software Cost</a:t>
            </a:r>
            <a:endParaRPr lang="en-US" sz="3200" b="1" dirty="0">
              <a:solidFill>
                <a:schemeClr val="tx1"/>
              </a:solidFill>
              <a:latin typeface="Calibri" panose="020F0502020204030204" pitchFamily="34" charset="0"/>
            </a:endParaRPr>
          </a:p>
        </p:txBody>
      </p:sp>
      <p:graphicFrame>
        <p:nvGraphicFramePr>
          <p:cNvPr id="4" name="Content Placeholder 3"/>
          <p:cNvGraphicFramePr>
            <a:graphicFrameLocks noGrp="1"/>
          </p:cNvGraphicFramePr>
          <p:nvPr>
            <p:ph idx="1"/>
            <p:extLst/>
          </p:nvPr>
        </p:nvGraphicFramePr>
        <p:xfrm>
          <a:off x="457200" y="1600200"/>
          <a:ext cx="8229600" cy="2966720"/>
        </p:xfrm>
        <a:graphic>
          <a:graphicData uri="http://schemas.openxmlformats.org/drawingml/2006/table">
            <a:tbl>
              <a:tblPr firstRow="1" bandRow="1">
                <a:tableStyleId>{5C22544A-7EE6-4342-B048-85BDC9FD1C3A}</a:tableStyleId>
              </a:tblPr>
              <a:tblGrid>
                <a:gridCol w="4114800"/>
                <a:gridCol w="4114800"/>
              </a:tblGrid>
              <a:tr h="370840">
                <a:tc>
                  <a:txBody>
                    <a:bodyPr/>
                    <a:lstStyle/>
                    <a:p>
                      <a:pPr algn="ctr">
                        <a:spcAft>
                          <a:spcPts val="0"/>
                        </a:spcAft>
                      </a:pPr>
                      <a:r>
                        <a:rPr lang="en-US" sz="1800" b="1" dirty="0">
                          <a:effectLst/>
                          <a:latin typeface="Times New Roman"/>
                          <a:ea typeface="宋体"/>
                          <a:cs typeface="Angsana New"/>
                        </a:rPr>
                        <a:t>Type</a:t>
                      </a:r>
                      <a:endParaRPr lang="en-US" sz="1800" dirty="0">
                        <a:effectLst/>
                        <a:latin typeface="Times New Roman"/>
                        <a:ea typeface="宋体"/>
                        <a:cs typeface="Angsana New"/>
                      </a:endParaRPr>
                    </a:p>
                  </a:txBody>
                  <a:tcPr marL="68580" marR="68580" marT="0" marB="0"/>
                </a:tc>
                <a:tc>
                  <a:txBody>
                    <a:bodyPr/>
                    <a:lstStyle/>
                    <a:p>
                      <a:pPr algn="ctr">
                        <a:spcAft>
                          <a:spcPts val="0"/>
                        </a:spcAft>
                      </a:pPr>
                      <a:r>
                        <a:rPr lang="en-US" sz="1800" b="1" dirty="0">
                          <a:effectLst/>
                          <a:latin typeface="Times New Roman"/>
                          <a:ea typeface="宋体"/>
                          <a:cs typeface="Angsana New"/>
                        </a:rPr>
                        <a:t>Cost($/year)</a:t>
                      </a:r>
                      <a:endParaRPr lang="en-US" sz="1800" dirty="0">
                        <a:effectLst/>
                        <a:latin typeface="Times New Roman"/>
                        <a:ea typeface="宋体"/>
                        <a:cs typeface="Angsana New"/>
                      </a:endParaRPr>
                    </a:p>
                  </a:txBody>
                  <a:tcPr marL="68580" marR="68580" marT="0" marB="0"/>
                </a:tc>
              </a:tr>
              <a:tr h="370840">
                <a:tc>
                  <a:txBody>
                    <a:bodyPr/>
                    <a:lstStyle/>
                    <a:p>
                      <a:pPr algn="l">
                        <a:spcAft>
                          <a:spcPts val="0"/>
                        </a:spcAft>
                      </a:pPr>
                      <a:r>
                        <a:rPr lang="en-US" sz="1800" b="1">
                          <a:effectLst/>
                          <a:latin typeface="Times New Roman"/>
                          <a:ea typeface="宋体"/>
                          <a:cs typeface="Angsana New"/>
                        </a:rPr>
                        <a:t>Development Cost</a:t>
                      </a:r>
                      <a:endParaRPr lang="en-US" sz="1800">
                        <a:effectLst/>
                        <a:latin typeface="Times New Roman"/>
                        <a:ea typeface="宋体"/>
                        <a:cs typeface="Angsana New"/>
                      </a:endParaRPr>
                    </a:p>
                  </a:txBody>
                  <a:tcPr marL="68580" marR="68580" marT="0" marB="0"/>
                </a:tc>
                <a:tc>
                  <a:txBody>
                    <a:bodyPr/>
                    <a:lstStyle/>
                    <a:p>
                      <a:pPr algn="ctr">
                        <a:spcAft>
                          <a:spcPts val="0"/>
                        </a:spcAft>
                      </a:pPr>
                      <a:r>
                        <a:rPr lang="en-US" sz="1800" dirty="0">
                          <a:effectLst/>
                          <a:latin typeface="Times New Roman"/>
                          <a:ea typeface="宋体"/>
                          <a:cs typeface="Angsana New"/>
                        </a:rPr>
                        <a:t> </a:t>
                      </a:r>
                    </a:p>
                  </a:txBody>
                  <a:tcPr marL="68580" marR="68580" marT="0" marB="0"/>
                </a:tc>
              </a:tr>
              <a:tr h="370840">
                <a:tc>
                  <a:txBody>
                    <a:bodyPr/>
                    <a:lstStyle/>
                    <a:p>
                      <a:pPr algn="l">
                        <a:spcAft>
                          <a:spcPts val="0"/>
                        </a:spcAft>
                      </a:pPr>
                      <a:r>
                        <a:rPr lang="en-US" sz="1800" dirty="0">
                          <a:effectLst/>
                          <a:latin typeface="Times New Roman"/>
                          <a:ea typeface="宋体"/>
                          <a:cs typeface="Angsana New"/>
                        </a:rPr>
                        <a:t>Test Cell Phones</a:t>
                      </a:r>
                    </a:p>
                  </a:txBody>
                  <a:tcPr marL="68580" marR="68580" marT="0" marB="0"/>
                </a:tc>
                <a:tc>
                  <a:txBody>
                    <a:bodyPr/>
                    <a:lstStyle/>
                    <a:p>
                      <a:pPr algn="ctr">
                        <a:spcAft>
                          <a:spcPts val="0"/>
                        </a:spcAft>
                      </a:pPr>
                      <a:r>
                        <a:rPr lang="en-US" sz="1800" dirty="0">
                          <a:effectLst/>
                          <a:latin typeface="Times New Roman"/>
                          <a:ea typeface="宋体"/>
                          <a:cs typeface="Angsana New"/>
                        </a:rPr>
                        <a:t>1200</a:t>
                      </a:r>
                    </a:p>
                  </a:txBody>
                  <a:tcPr marL="68580" marR="68580" marT="0" marB="0"/>
                </a:tc>
              </a:tr>
              <a:tr h="370840">
                <a:tc>
                  <a:txBody>
                    <a:bodyPr/>
                    <a:lstStyle/>
                    <a:p>
                      <a:pPr algn="l">
                        <a:spcAft>
                          <a:spcPts val="0"/>
                        </a:spcAft>
                      </a:pPr>
                      <a:r>
                        <a:rPr lang="en-US" sz="1800">
                          <a:effectLst/>
                          <a:latin typeface="Times New Roman"/>
                          <a:ea typeface="宋体"/>
                          <a:cs typeface="Angsana New"/>
                        </a:rPr>
                        <a:t>iOS developer license</a:t>
                      </a:r>
                    </a:p>
                  </a:txBody>
                  <a:tcPr marL="68580" marR="68580" marT="0" marB="0"/>
                </a:tc>
                <a:tc>
                  <a:txBody>
                    <a:bodyPr/>
                    <a:lstStyle/>
                    <a:p>
                      <a:pPr algn="ctr">
                        <a:spcAft>
                          <a:spcPts val="0"/>
                        </a:spcAft>
                      </a:pPr>
                      <a:r>
                        <a:rPr lang="en-US" sz="1800" dirty="0">
                          <a:effectLst/>
                          <a:latin typeface="Times New Roman"/>
                          <a:ea typeface="宋体"/>
                          <a:cs typeface="Angsana New"/>
                        </a:rPr>
                        <a:t>99</a:t>
                      </a:r>
                    </a:p>
                  </a:txBody>
                  <a:tcPr marL="68580" marR="68580" marT="0" marB="0"/>
                </a:tc>
              </a:tr>
              <a:tr h="370840">
                <a:tc>
                  <a:txBody>
                    <a:bodyPr/>
                    <a:lstStyle/>
                    <a:p>
                      <a:pPr algn="l">
                        <a:spcAft>
                          <a:spcPts val="0"/>
                        </a:spcAft>
                      </a:pPr>
                      <a:r>
                        <a:rPr lang="en-US" sz="1800" b="1">
                          <a:effectLst/>
                          <a:latin typeface="Times New Roman"/>
                          <a:ea typeface="宋体"/>
                          <a:cs typeface="Angsana New"/>
                        </a:rPr>
                        <a:t>Operational Cost</a:t>
                      </a:r>
                      <a:endParaRPr lang="en-US" sz="1800">
                        <a:effectLst/>
                        <a:latin typeface="Times New Roman"/>
                        <a:ea typeface="宋体"/>
                        <a:cs typeface="Angsana New"/>
                      </a:endParaRPr>
                    </a:p>
                  </a:txBody>
                  <a:tcPr marL="68580" marR="68580" marT="0" marB="0"/>
                </a:tc>
                <a:tc>
                  <a:txBody>
                    <a:bodyPr/>
                    <a:lstStyle/>
                    <a:p>
                      <a:pPr algn="ctr">
                        <a:spcAft>
                          <a:spcPts val="0"/>
                        </a:spcAft>
                      </a:pPr>
                      <a:r>
                        <a:rPr lang="en-US" sz="1800" dirty="0">
                          <a:effectLst/>
                          <a:latin typeface="Times New Roman"/>
                          <a:ea typeface="宋体"/>
                          <a:cs typeface="Angsana New"/>
                        </a:rPr>
                        <a:t> </a:t>
                      </a:r>
                    </a:p>
                  </a:txBody>
                  <a:tcPr marL="68580" marR="68580" marT="0" marB="0"/>
                </a:tc>
              </a:tr>
              <a:tr h="370840">
                <a:tc>
                  <a:txBody>
                    <a:bodyPr/>
                    <a:lstStyle/>
                    <a:p>
                      <a:pPr algn="l">
                        <a:spcAft>
                          <a:spcPts val="0"/>
                        </a:spcAft>
                      </a:pPr>
                      <a:r>
                        <a:rPr lang="en-US" sz="1800" dirty="0">
                          <a:effectLst/>
                          <a:latin typeface="Times New Roman"/>
                          <a:ea typeface="宋体"/>
                          <a:cs typeface="Angsana New"/>
                        </a:rPr>
                        <a:t>Web hosting</a:t>
                      </a:r>
                    </a:p>
                  </a:txBody>
                  <a:tcPr marL="68580" marR="68580" marT="0" marB="0"/>
                </a:tc>
                <a:tc>
                  <a:txBody>
                    <a:bodyPr/>
                    <a:lstStyle/>
                    <a:p>
                      <a:pPr algn="ctr">
                        <a:spcAft>
                          <a:spcPts val="0"/>
                        </a:spcAft>
                      </a:pPr>
                      <a:r>
                        <a:rPr lang="en-US" sz="1800" dirty="0">
                          <a:effectLst/>
                          <a:latin typeface="Times New Roman"/>
                          <a:ea typeface="宋体"/>
                          <a:cs typeface="Angsana New"/>
                        </a:rPr>
                        <a:t>1000</a:t>
                      </a:r>
                    </a:p>
                  </a:txBody>
                  <a:tcPr marL="68580" marR="68580" marT="0" marB="0"/>
                </a:tc>
              </a:tr>
              <a:tr h="370840">
                <a:tc>
                  <a:txBody>
                    <a:bodyPr/>
                    <a:lstStyle/>
                    <a:p>
                      <a:pPr algn="l">
                        <a:spcAft>
                          <a:spcPts val="0"/>
                        </a:spcAft>
                      </a:pPr>
                      <a:r>
                        <a:rPr lang="en-US" sz="1800" b="1">
                          <a:effectLst/>
                          <a:latin typeface="Times New Roman"/>
                          <a:ea typeface="宋体"/>
                          <a:cs typeface="Angsana New"/>
                        </a:rPr>
                        <a:t>Transition Cost</a:t>
                      </a:r>
                      <a:endParaRPr lang="en-US" sz="1800">
                        <a:effectLst/>
                        <a:latin typeface="Times New Roman"/>
                        <a:ea typeface="宋体"/>
                        <a:cs typeface="Angsana New"/>
                      </a:endParaRPr>
                    </a:p>
                  </a:txBody>
                  <a:tcPr marL="68580" marR="68580" marT="0" marB="0"/>
                </a:tc>
                <a:tc>
                  <a:txBody>
                    <a:bodyPr/>
                    <a:lstStyle/>
                    <a:p>
                      <a:pPr algn="ctr">
                        <a:spcAft>
                          <a:spcPts val="0"/>
                        </a:spcAft>
                      </a:pPr>
                      <a:r>
                        <a:rPr lang="en-US" sz="1800" dirty="0">
                          <a:effectLst/>
                          <a:latin typeface="Times New Roman"/>
                          <a:ea typeface="宋体"/>
                          <a:cs typeface="Angsana New"/>
                        </a:rPr>
                        <a:t> </a:t>
                      </a:r>
                    </a:p>
                  </a:txBody>
                  <a:tcPr marL="68580" marR="68580" marT="0" marB="0"/>
                </a:tc>
              </a:tr>
              <a:tr h="370840">
                <a:tc>
                  <a:txBody>
                    <a:bodyPr/>
                    <a:lstStyle/>
                    <a:p>
                      <a:pPr algn="l">
                        <a:spcAft>
                          <a:spcPts val="0"/>
                        </a:spcAft>
                      </a:pPr>
                      <a:r>
                        <a:rPr lang="en-US" sz="1800" dirty="0">
                          <a:effectLst/>
                          <a:latin typeface="Times New Roman"/>
                          <a:ea typeface="宋体"/>
                          <a:cs typeface="Angsana New"/>
                        </a:rPr>
                        <a:t>Total</a:t>
                      </a:r>
                    </a:p>
                  </a:txBody>
                  <a:tcPr marL="68580" marR="68580" marT="0" marB="0"/>
                </a:tc>
                <a:tc>
                  <a:txBody>
                    <a:bodyPr/>
                    <a:lstStyle/>
                    <a:p>
                      <a:pPr algn="ctr">
                        <a:spcAft>
                          <a:spcPts val="0"/>
                        </a:spcAft>
                      </a:pPr>
                      <a:r>
                        <a:rPr lang="en-US" sz="1800" dirty="0">
                          <a:effectLst/>
                          <a:latin typeface="Times New Roman"/>
                          <a:ea typeface="宋体"/>
                          <a:cs typeface="Angsana New"/>
                        </a:rPr>
                        <a:t>2299</a:t>
                      </a:r>
                    </a:p>
                  </a:txBody>
                  <a:tcPr marL="68580" marR="68580" marT="0" marB="0"/>
                </a:tc>
              </a:tr>
            </a:tbl>
          </a:graphicData>
        </a:graphic>
      </p:graphicFrame>
    </p:spTree>
    <p:extLst>
      <p:ext uri="{BB962C8B-B14F-4D97-AF65-F5344CB8AC3E}">
        <p14:creationId xmlns:p14="http://schemas.microsoft.com/office/powerpoint/2010/main" val="18548784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latin typeface="Calibri" panose="020F0502020204030204" pitchFamily="34" charset="0"/>
              </a:rPr>
              <a:t>Revenue</a:t>
            </a:r>
            <a:endParaRPr lang="en-US" sz="3200" b="1"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dirty="0" smtClean="0"/>
              <a:t>$600 Billion Health Care in US</a:t>
            </a:r>
          </a:p>
          <a:p>
            <a:r>
              <a:rPr lang="en-US" b="1" dirty="0" err="1"/>
              <a:t>Userbase</a:t>
            </a:r>
            <a:r>
              <a:rPr lang="en-US" b="1" dirty="0"/>
              <a:t> Assumption</a:t>
            </a:r>
            <a:r>
              <a:rPr lang="en-US" dirty="0"/>
              <a:t>: </a:t>
            </a:r>
            <a:endParaRPr lang="en-US" dirty="0" smtClean="0"/>
          </a:p>
          <a:p>
            <a:endParaRPr lang="en-US" dirty="0"/>
          </a:p>
        </p:txBody>
      </p:sp>
      <p:graphicFrame>
        <p:nvGraphicFramePr>
          <p:cNvPr id="6" name="Table 5"/>
          <p:cNvGraphicFramePr>
            <a:graphicFrameLocks noGrp="1"/>
          </p:cNvGraphicFramePr>
          <p:nvPr>
            <p:extLst/>
          </p:nvPr>
        </p:nvGraphicFramePr>
        <p:xfrm>
          <a:off x="1524000" y="3036274"/>
          <a:ext cx="6096000" cy="14833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spcAft>
                          <a:spcPts val="0"/>
                        </a:spcAft>
                      </a:pPr>
                      <a:r>
                        <a:rPr lang="en-US" sz="2000" b="1" dirty="0">
                          <a:effectLst/>
                          <a:latin typeface="Times New Roman"/>
                          <a:ea typeface="宋体"/>
                          <a:cs typeface="Angsana New"/>
                        </a:rPr>
                        <a:t>Year</a:t>
                      </a:r>
                      <a:endParaRPr lang="en-US" sz="2000" dirty="0">
                        <a:effectLst/>
                        <a:latin typeface="Times New Roman"/>
                        <a:ea typeface="宋体"/>
                        <a:cs typeface="Angsana New"/>
                      </a:endParaRPr>
                    </a:p>
                  </a:txBody>
                  <a:tcPr marL="68580" marR="68580" marT="0" marB="0"/>
                </a:tc>
                <a:tc>
                  <a:txBody>
                    <a:bodyPr/>
                    <a:lstStyle/>
                    <a:p>
                      <a:pPr algn="ctr">
                        <a:spcAft>
                          <a:spcPts val="0"/>
                        </a:spcAft>
                      </a:pPr>
                      <a:r>
                        <a:rPr lang="en-US" sz="2000" b="1">
                          <a:effectLst/>
                          <a:latin typeface="Times New Roman"/>
                          <a:ea typeface="宋体"/>
                          <a:cs typeface="Angsana New"/>
                        </a:rPr>
                        <a:t>Optimistic</a:t>
                      </a:r>
                      <a:endParaRPr lang="en-US" sz="2000">
                        <a:effectLst/>
                        <a:latin typeface="Times New Roman"/>
                        <a:ea typeface="宋体"/>
                        <a:cs typeface="Angsana New"/>
                      </a:endParaRPr>
                    </a:p>
                  </a:txBody>
                  <a:tcPr marL="68580" marR="68580" marT="0" marB="0"/>
                </a:tc>
                <a:tc>
                  <a:txBody>
                    <a:bodyPr/>
                    <a:lstStyle/>
                    <a:p>
                      <a:pPr algn="ctr">
                        <a:spcAft>
                          <a:spcPts val="0"/>
                        </a:spcAft>
                      </a:pPr>
                      <a:r>
                        <a:rPr lang="en-US" sz="2000" b="1">
                          <a:effectLst/>
                          <a:latin typeface="Times New Roman"/>
                          <a:ea typeface="宋体"/>
                          <a:cs typeface="Angsana New"/>
                        </a:rPr>
                        <a:t>Conservative</a:t>
                      </a:r>
                      <a:endParaRPr lang="en-US" sz="2000">
                        <a:effectLst/>
                        <a:latin typeface="Times New Roman"/>
                        <a:ea typeface="宋体"/>
                        <a:cs typeface="Angsana New"/>
                      </a:endParaRPr>
                    </a:p>
                  </a:txBody>
                  <a:tcPr marL="68580" marR="68580" marT="0" marB="0"/>
                </a:tc>
              </a:tr>
              <a:tr h="370840">
                <a:tc>
                  <a:txBody>
                    <a:bodyPr/>
                    <a:lstStyle/>
                    <a:p>
                      <a:pPr algn="ctr">
                        <a:spcAft>
                          <a:spcPts val="0"/>
                        </a:spcAft>
                      </a:pPr>
                      <a:r>
                        <a:rPr lang="en-US" sz="2000" dirty="0">
                          <a:effectLst/>
                          <a:latin typeface="Times New Roman"/>
                          <a:ea typeface="宋体"/>
                          <a:cs typeface="Angsana New"/>
                        </a:rPr>
                        <a:t>2015</a:t>
                      </a:r>
                    </a:p>
                  </a:txBody>
                  <a:tcPr marL="68580" marR="68580" marT="0" marB="0"/>
                </a:tc>
                <a:tc>
                  <a:txBody>
                    <a:bodyPr/>
                    <a:lstStyle/>
                    <a:p>
                      <a:pPr algn="ctr">
                        <a:spcAft>
                          <a:spcPts val="0"/>
                        </a:spcAft>
                      </a:pPr>
                      <a:r>
                        <a:rPr lang="en-US" sz="2000" dirty="0">
                          <a:effectLst/>
                          <a:latin typeface="Times New Roman"/>
                          <a:ea typeface="宋体"/>
                          <a:cs typeface="Angsana New"/>
                        </a:rPr>
                        <a:t>50,000</a:t>
                      </a:r>
                    </a:p>
                  </a:txBody>
                  <a:tcPr marL="68580" marR="68580" marT="0" marB="0"/>
                </a:tc>
                <a:tc>
                  <a:txBody>
                    <a:bodyPr/>
                    <a:lstStyle/>
                    <a:p>
                      <a:pPr algn="ctr">
                        <a:spcAft>
                          <a:spcPts val="0"/>
                        </a:spcAft>
                      </a:pPr>
                      <a:r>
                        <a:rPr lang="en-US" sz="2000">
                          <a:effectLst/>
                          <a:latin typeface="Times New Roman"/>
                          <a:ea typeface="宋体"/>
                          <a:cs typeface="Angsana New"/>
                        </a:rPr>
                        <a:t>25,000</a:t>
                      </a:r>
                    </a:p>
                  </a:txBody>
                  <a:tcPr marL="68580" marR="68580" marT="0" marB="0"/>
                </a:tc>
              </a:tr>
              <a:tr h="370840">
                <a:tc>
                  <a:txBody>
                    <a:bodyPr/>
                    <a:lstStyle/>
                    <a:p>
                      <a:pPr algn="ctr">
                        <a:spcAft>
                          <a:spcPts val="0"/>
                        </a:spcAft>
                      </a:pPr>
                      <a:r>
                        <a:rPr lang="en-US" sz="2000">
                          <a:effectLst/>
                          <a:latin typeface="Times New Roman"/>
                          <a:ea typeface="宋体"/>
                          <a:cs typeface="Angsana New"/>
                        </a:rPr>
                        <a:t>2016</a:t>
                      </a:r>
                    </a:p>
                  </a:txBody>
                  <a:tcPr marL="68580" marR="68580" marT="0" marB="0"/>
                </a:tc>
                <a:tc>
                  <a:txBody>
                    <a:bodyPr/>
                    <a:lstStyle/>
                    <a:p>
                      <a:pPr algn="ctr">
                        <a:spcAft>
                          <a:spcPts val="0"/>
                        </a:spcAft>
                      </a:pPr>
                      <a:r>
                        <a:rPr lang="en-US" sz="2000" dirty="0">
                          <a:effectLst/>
                          <a:latin typeface="Times New Roman"/>
                          <a:ea typeface="宋体"/>
                          <a:cs typeface="Angsana New"/>
                        </a:rPr>
                        <a:t>100,000</a:t>
                      </a:r>
                    </a:p>
                  </a:txBody>
                  <a:tcPr marL="68580" marR="68580" marT="0" marB="0"/>
                </a:tc>
                <a:tc>
                  <a:txBody>
                    <a:bodyPr/>
                    <a:lstStyle/>
                    <a:p>
                      <a:pPr algn="ctr">
                        <a:spcAft>
                          <a:spcPts val="0"/>
                        </a:spcAft>
                      </a:pPr>
                      <a:r>
                        <a:rPr lang="en-US" sz="2000" dirty="0">
                          <a:effectLst/>
                          <a:latin typeface="Times New Roman"/>
                          <a:ea typeface="宋体"/>
                          <a:cs typeface="Angsana New"/>
                        </a:rPr>
                        <a:t>50,000</a:t>
                      </a:r>
                    </a:p>
                  </a:txBody>
                  <a:tcPr marL="68580" marR="68580" marT="0" marB="0"/>
                </a:tc>
              </a:tr>
              <a:tr h="370840">
                <a:tc>
                  <a:txBody>
                    <a:bodyPr/>
                    <a:lstStyle/>
                    <a:p>
                      <a:pPr algn="ctr">
                        <a:spcAft>
                          <a:spcPts val="0"/>
                        </a:spcAft>
                      </a:pPr>
                      <a:r>
                        <a:rPr lang="en-US" sz="2000">
                          <a:effectLst/>
                          <a:latin typeface="Times New Roman"/>
                          <a:ea typeface="宋体"/>
                          <a:cs typeface="Angsana New"/>
                        </a:rPr>
                        <a:t>2017</a:t>
                      </a:r>
                    </a:p>
                  </a:txBody>
                  <a:tcPr marL="68580" marR="68580" marT="0" marB="0"/>
                </a:tc>
                <a:tc>
                  <a:txBody>
                    <a:bodyPr/>
                    <a:lstStyle/>
                    <a:p>
                      <a:pPr algn="ctr">
                        <a:spcAft>
                          <a:spcPts val="0"/>
                        </a:spcAft>
                      </a:pPr>
                      <a:r>
                        <a:rPr lang="en-US" sz="2000" dirty="0">
                          <a:effectLst/>
                          <a:latin typeface="Times New Roman"/>
                          <a:ea typeface="宋体"/>
                          <a:cs typeface="Angsana New"/>
                        </a:rPr>
                        <a:t>200,000</a:t>
                      </a:r>
                    </a:p>
                  </a:txBody>
                  <a:tcPr marL="68580" marR="68580" marT="0" marB="0"/>
                </a:tc>
                <a:tc>
                  <a:txBody>
                    <a:bodyPr/>
                    <a:lstStyle/>
                    <a:p>
                      <a:pPr algn="ctr">
                        <a:spcAft>
                          <a:spcPts val="0"/>
                        </a:spcAft>
                      </a:pPr>
                      <a:r>
                        <a:rPr lang="en-US" sz="2000" dirty="0">
                          <a:effectLst/>
                          <a:latin typeface="Times New Roman"/>
                          <a:ea typeface="宋体"/>
                          <a:cs typeface="Angsana New"/>
                        </a:rPr>
                        <a:t>100,000</a:t>
                      </a:r>
                    </a:p>
                  </a:txBody>
                  <a:tcPr marL="68580" marR="68580" marT="0" marB="0"/>
                </a:tc>
              </a:tr>
            </a:tbl>
          </a:graphicData>
        </a:graphic>
      </p:graphicFrame>
    </p:spTree>
    <p:extLst>
      <p:ext uri="{BB962C8B-B14F-4D97-AF65-F5344CB8AC3E}">
        <p14:creationId xmlns:p14="http://schemas.microsoft.com/office/powerpoint/2010/main" val="35489406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latin typeface="Calibri" panose="020F0502020204030204" pitchFamily="34" charset="0"/>
              </a:rPr>
              <a:t>Revenue (</a:t>
            </a:r>
            <a:r>
              <a:rPr lang="en-US" sz="3200" b="1" dirty="0" err="1" smtClean="0">
                <a:solidFill>
                  <a:schemeClr val="tx1"/>
                </a:solidFill>
                <a:latin typeface="Calibri" panose="020F0502020204030204" pitchFamily="34" charset="0"/>
              </a:rPr>
              <a:t>cont</a:t>
            </a:r>
            <a:r>
              <a:rPr lang="en-US" sz="3200" b="1" dirty="0" smtClean="0">
                <a:solidFill>
                  <a:schemeClr val="tx1"/>
                </a:solidFill>
                <a:latin typeface="Calibri" panose="020F0502020204030204" pitchFamily="34" charset="0"/>
              </a:rPr>
              <a:t>)</a:t>
            </a:r>
            <a:endParaRPr lang="en-US" sz="3200" b="1"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sz="2400" b="1" dirty="0"/>
              <a:t>Benefit </a:t>
            </a:r>
            <a:r>
              <a:rPr lang="en-US" sz="2400" b="1" dirty="0" smtClean="0"/>
              <a:t>Assumption</a:t>
            </a:r>
            <a:r>
              <a:rPr lang="en-US" sz="2400" dirty="0" smtClean="0"/>
              <a:t>: Benefit </a:t>
            </a:r>
            <a:r>
              <a:rPr lang="en-US" sz="2400" dirty="0"/>
              <a:t>= $600 billion * (</a:t>
            </a:r>
            <a:r>
              <a:rPr lang="en-US" sz="2400" dirty="0" err="1"/>
              <a:t>userbase</a:t>
            </a:r>
            <a:r>
              <a:rPr lang="en-US" sz="2400" dirty="0"/>
              <a:t> / population of US) * 5%</a:t>
            </a:r>
            <a:r>
              <a:rPr lang="en-US" sz="2400" dirty="0" smtClean="0">
                <a:effectLst/>
              </a:rPr>
              <a:t> </a:t>
            </a:r>
          </a:p>
          <a:p>
            <a:r>
              <a:rPr lang="en-US" sz="2400" b="1" dirty="0"/>
              <a:t>Revenue Assumption</a:t>
            </a:r>
            <a:r>
              <a:rPr lang="en-US" sz="2400" dirty="0"/>
              <a:t>: </a:t>
            </a:r>
            <a:r>
              <a:rPr lang="en-US" sz="2400" dirty="0" smtClean="0"/>
              <a:t>Revenue = $600 billion * (</a:t>
            </a:r>
            <a:r>
              <a:rPr lang="en-US" sz="2400" dirty="0" err="1" smtClean="0"/>
              <a:t>userbase</a:t>
            </a:r>
            <a:r>
              <a:rPr lang="en-US" sz="2400" dirty="0" smtClean="0"/>
              <a:t> / population of US) * 5% * 15%</a:t>
            </a:r>
            <a:r>
              <a:rPr lang="en-US" sz="2400" dirty="0" smtClean="0">
                <a:effectLst/>
              </a:rPr>
              <a:t> </a:t>
            </a:r>
            <a:endParaRPr lang="en-US" sz="2400" dirty="0"/>
          </a:p>
        </p:txBody>
      </p:sp>
      <p:graphicFrame>
        <p:nvGraphicFramePr>
          <p:cNvPr id="4" name="Table 3"/>
          <p:cNvGraphicFramePr>
            <a:graphicFrameLocks noGrp="1"/>
          </p:cNvGraphicFramePr>
          <p:nvPr>
            <p:extLst/>
          </p:nvPr>
        </p:nvGraphicFramePr>
        <p:xfrm>
          <a:off x="727812" y="3722835"/>
          <a:ext cx="7958990" cy="1483360"/>
        </p:xfrm>
        <a:graphic>
          <a:graphicData uri="http://schemas.openxmlformats.org/drawingml/2006/table">
            <a:tbl>
              <a:tblPr firstRow="1" bandRow="1">
                <a:tableStyleId>{5C22544A-7EE6-4342-B048-85BDC9FD1C3A}</a:tableStyleId>
              </a:tblPr>
              <a:tblGrid>
                <a:gridCol w="1591798"/>
                <a:gridCol w="1591798"/>
                <a:gridCol w="1591798"/>
                <a:gridCol w="1591798"/>
                <a:gridCol w="1591798"/>
              </a:tblGrid>
              <a:tr h="370840">
                <a:tc>
                  <a:txBody>
                    <a:bodyPr/>
                    <a:lstStyle/>
                    <a:p>
                      <a:pPr algn="ctr">
                        <a:spcAft>
                          <a:spcPts val="0"/>
                        </a:spcAft>
                      </a:pPr>
                      <a:r>
                        <a:rPr lang="en-US" sz="2000" b="1" dirty="0">
                          <a:effectLst/>
                          <a:latin typeface="Times New Roman"/>
                          <a:ea typeface="宋体"/>
                          <a:cs typeface="Angsana New"/>
                        </a:rPr>
                        <a:t>Year</a:t>
                      </a:r>
                      <a:endParaRPr lang="en-US" sz="2000" dirty="0">
                        <a:effectLst/>
                        <a:latin typeface="Times New Roman"/>
                        <a:ea typeface="宋体"/>
                        <a:cs typeface="Angsana New"/>
                      </a:endParaRPr>
                    </a:p>
                  </a:txBody>
                  <a:tcPr marL="68580" marR="68580" marT="0" marB="0"/>
                </a:tc>
                <a:tc>
                  <a:txBody>
                    <a:bodyPr/>
                    <a:lstStyle/>
                    <a:p>
                      <a:pPr algn="ctr">
                        <a:spcAft>
                          <a:spcPts val="0"/>
                        </a:spcAft>
                      </a:pPr>
                      <a:r>
                        <a:rPr lang="en-US" sz="2000" b="1">
                          <a:effectLst/>
                          <a:latin typeface="Times New Roman"/>
                          <a:ea typeface="宋体"/>
                          <a:cs typeface="Angsana New"/>
                        </a:rPr>
                        <a:t>Optimistic</a:t>
                      </a:r>
                      <a:endParaRPr lang="en-US" sz="2000">
                        <a:effectLst/>
                        <a:latin typeface="Times New Roman"/>
                        <a:ea typeface="宋体"/>
                        <a:cs typeface="Angsana New"/>
                      </a:endParaRPr>
                    </a:p>
                  </a:txBody>
                  <a:tcPr marL="68580" marR="68580" marT="0" marB="0"/>
                </a:tc>
                <a:tc>
                  <a:txBody>
                    <a:bodyPr/>
                    <a:lstStyle/>
                    <a:p>
                      <a:pPr algn="ctr">
                        <a:spcAft>
                          <a:spcPts val="0"/>
                        </a:spcAft>
                      </a:pPr>
                      <a:r>
                        <a:rPr lang="en-US" sz="2000" b="1">
                          <a:effectLst/>
                          <a:latin typeface="Times New Roman"/>
                          <a:ea typeface="宋体"/>
                          <a:cs typeface="Angsana New"/>
                        </a:rPr>
                        <a:t>Conservative</a:t>
                      </a:r>
                      <a:endParaRPr lang="en-US" sz="2000">
                        <a:effectLst/>
                        <a:latin typeface="Times New Roman"/>
                        <a:ea typeface="宋体"/>
                        <a:cs typeface="Angsana New"/>
                      </a:endParaRPr>
                    </a:p>
                  </a:txBody>
                  <a:tcPr marL="68580" marR="68580" marT="0" marB="0"/>
                </a:tc>
                <a:tc>
                  <a:txBody>
                    <a:bodyPr/>
                    <a:lstStyle/>
                    <a:p>
                      <a:pPr algn="ctr">
                        <a:spcAft>
                          <a:spcPts val="0"/>
                        </a:spcAft>
                      </a:pPr>
                      <a:r>
                        <a:rPr lang="en-US" sz="2000" b="1">
                          <a:effectLst/>
                          <a:latin typeface="Times New Roman"/>
                          <a:ea typeface="宋体"/>
                          <a:cs typeface="Angsana New"/>
                        </a:rPr>
                        <a:t>Optimistic</a:t>
                      </a:r>
                      <a:endParaRPr lang="en-US" sz="2000">
                        <a:effectLst/>
                        <a:latin typeface="Times New Roman"/>
                        <a:ea typeface="宋体"/>
                        <a:cs typeface="Angsana New"/>
                      </a:endParaRPr>
                    </a:p>
                  </a:txBody>
                  <a:tcPr marL="68580" marR="68580" marT="0" marB="0"/>
                </a:tc>
                <a:tc>
                  <a:txBody>
                    <a:bodyPr/>
                    <a:lstStyle/>
                    <a:p>
                      <a:pPr algn="ctr">
                        <a:spcAft>
                          <a:spcPts val="0"/>
                        </a:spcAft>
                      </a:pPr>
                      <a:r>
                        <a:rPr lang="en-US" sz="2000" b="1">
                          <a:effectLst/>
                          <a:latin typeface="Times New Roman"/>
                          <a:ea typeface="宋体"/>
                          <a:cs typeface="Angsana New"/>
                        </a:rPr>
                        <a:t>Conservative</a:t>
                      </a:r>
                      <a:endParaRPr lang="en-US" sz="2000">
                        <a:effectLst/>
                        <a:latin typeface="Times New Roman"/>
                        <a:ea typeface="宋体"/>
                        <a:cs typeface="Angsana New"/>
                      </a:endParaRPr>
                    </a:p>
                  </a:txBody>
                  <a:tcPr marL="68580" marR="68580" marT="0" marB="0"/>
                </a:tc>
              </a:tr>
              <a:tr h="370840">
                <a:tc>
                  <a:txBody>
                    <a:bodyPr/>
                    <a:lstStyle/>
                    <a:p>
                      <a:pPr algn="ctr">
                        <a:spcAft>
                          <a:spcPts val="0"/>
                        </a:spcAft>
                      </a:pPr>
                      <a:r>
                        <a:rPr lang="en-US" sz="2000">
                          <a:effectLst/>
                          <a:latin typeface="Times New Roman"/>
                          <a:ea typeface="宋体"/>
                          <a:cs typeface="Angsana New"/>
                        </a:rPr>
                        <a:t>2015</a:t>
                      </a:r>
                    </a:p>
                  </a:txBody>
                  <a:tcPr marL="68580" marR="68580" marT="0" marB="0"/>
                </a:tc>
                <a:tc>
                  <a:txBody>
                    <a:bodyPr/>
                    <a:lstStyle/>
                    <a:p>
                      <a:pPr algn="ctr">
                        <a:spcAft>
                          <a:spcPts val="0"/>
                        </a:spcAft>
                      </a:pPr>
                      <a:r>
                        <a:rPr lang="en-US" sz="2000">
                          <a:effectLst/>
                          <a:latin typeface="Times New Roman"/>
                          <a:ea typeface="宋体"/>
                          <a:cs typeface="Angsana New"/>
                        </a:rPr>
                        <a:t>5,000,000</a:t>
                      </a:r>
                    </a:p>
                  </a:txBody>
                  <a:tcPr marL="68580" marR="68580" marT="0" marB="0"/>
                </a:tc>
                <a:tc>
                  <a:txBody>
                    <a:bodyPr/>
                    <a:lstStyle/>
                    <a:p>
                      <a:pPr algn="ctr">
                        <a:spcAft>
                          <a:spcPts val="0"/>
                        </a:spcAft>
                      </a:pPr>
                      <a:r>
                        <a:rPr lang="en-US" sz="2000">
                          <a:effectLst/>
                          <a:latin typeface="Times New Roman"/>
                          <a:ea typeface="宋体"/>
                          <a:cs typeface="Angsana New"/>
                        </a:rPr>
                        <a:t>2,500,000</a:t>
                      </a:r>
                    </a:p>
                  </a:txBody>
                  <a:tcPr marL="68580" marR="68580" marT="0" marB="0"/>
                </a:tc>
                <a:tc>
                  <a:txBody>
                    <a:bodyPr/>
                    <a:lstStyle/>
                    <a:p>
                      <a:pPr algn="ctr">
                        <a:spcAft>
                          <a:spcPts val="0"/>
                        </a:spcAft>
                      </a:pPr>
                      <a:r>
                        <a:rPr lang="en-US" sz="2000">
                          <a:effectLst/>
                          <a:latin typeface="Times New Roman"/>
                          <a:ea typeface="宋体"/>
                          <a:cs typeface="Angsana New"/>
                        </a:rPr>
                        <a:t>750,000</a:t>
                      </a:r>
                    </a:p>
                  </a:txBody>
                  <a:tcPr marL="68580" marR="68580" marT="0" marB="0"/>
                </a:tc>
                <a:tc>
                  <a:txBody>
                    <a:bodyPr/>
                    <a:lstStyle/>
                    <a:p>
                      <a:pPr algn="ctr">
                        <a:spcAft>
                          <a:spcPts val="0"/>
                        </a:spcAft>
                      </a:pPr>
                      <a:r>
                        <a:rPr lang="en-US" sz="2000">
                          <a:effectLst/>
                          <a:latin typeface="Times New Roman"/>
                          <a:ea typeface="宋体"/>
                          <a:cs typeface="Angsana New"/>
                        </a:rPr>
                        <a:t>375,000</a:t>
                      </a:r>
                    </a:p>
                  </a:txBody>
                  <a:tcPr marL="68580" marR="68580" marT="0" marB="0"/>
                </a:tc>
              </a:tr>
              <a:tr h="370840">
                <a:tc>
                  <a:txBody>
                    <a:bodyPr/>
                    <a:lstStyle/>
                    <a:p>
                      <a:pPr algn="ctr">
                        <a:spcAft>
                          <a:spcPts val="0"/>
                        </a:spcAft>
                      </a:pPr>
                      <a:r>
                        <a:rPr lang="en-US" sz="2000">
                          <a:effectLst/>
                          <a:latin typeface="Times New Roman"/>
                          <a:ea typeface="宋体"/>
                          <a:cs typeface="Angsana New"/>
                        </a:rPr>
                        <a:t>2016</a:t>
                      </a:r>
                    </a:p>
                  </a:txBody>
                  <a:tcPr marL="68580" marR="68580" marT="0" marB="0"/>
                </a:tc>
                <a:tc>
                  <a:txBody>
                    <a:bodyPr/>
                    <a:lstStyle/>
                    <a:p>
                      <a:pPr algn="ctr">
                        <a:spcAft>
                          <a:spcPts val="0"/>
                        </a:spcAft>
                      </a:pPr>
                      <a:r>
                        <a:rPr lang="en-US" sz="2000">
                          <a:effectLst/>
                          <a:latin typeface="Times New Roman"/>
                          <a:ea typeface="宋体"/>
                          <a:cs typeface="Angsana New"/>
                        </a:rPr>
                        <a:t>10,000,000</a:t>
                      </a:r>
                    </a:p>
                  </a:txBody>
                  <a:tcPr marL="68580" marR="68580" marT="0" marB="0"/>
                </a:tc>
                <a:tc>
                  <a:txBody>
                    <a:bodyPr/>
                    <a:lstStyle/>
                    <a:p>
                      <a:pPr algn="ctr">
                        <a:spcAft>
                          <a:spcPts val="0"/>
                        </a:spcAft>
                      </a:pPr>
                      <a:r>
                        <a:rPr lang="en-US" sz="2000">
                          <a:effectLst/>
                          <a:latin typeface="Times New Roman"/>
                          <a:ea typeface="宋体"/>
                          <a:cs typeface="Angsana New"/>
                        </a:rPr>
                        <a:t>5,000,000</a:t>
                      </a:r>
                    </a:p>
                  </a:txBody>
                  <a:tcPr marL="68580" marR="68580" marT="0" marB="0"/>
                </a:tc>
                <a:tc>
                  <a:txBody>
                    <a:bodyPr/>
                    <a:lstStyle/>
                    <a:p>
                      <a:pPr algn="ctr">
                        <a:spcAft>
                          <a:spcPts val="0"/>
                        </a:spcAft>
                      </a:pPr>
                      <a:r>
                        <a:rPr lang="en-US" sz="2000">
                          <a:effectLst/>
                          <a:latin typeface="Times New Roman"/>
                          <a:ea typeface="宋体"/>
                          <a:cs typeface="Angsana New"/>
                        </a:rPr>
                        <a:t>1,500,000</a:t>
                      </a:r>
                    </a:p>
                  </a:txBody>
                  <a:tcPr marL="68580" marR="68580" marT="0" marB="0"/>
                </a:tc>
                <a:tc>
                  <a:txBody>
                    <a:bodyPr/>
                    <a:lstStyle/>
                    <a:p>
                      <a:pPr algn="ctr">
                        <a:spcAft>
                          <a:spcPts val="0"/>
                        </a:spcAft>
                      </a:pPr>
                      <a:r>
                        <a:rPr lang="en-US" sz="2000">
                          <a:effectLst/>
                          <a:latin typeface="Times New Roman"/>
                          <a:ea typeface="宋体"/>
                          <a:cs typeface="Angsana New"/>
                        </a:rPr>
                        <a:t>750,000</a:t>
                      </a:r>
                    </a:p>
                  </a:txBody>
                  <a:tcPr marL="68580" marR="68580" marT="0" marB="0"/>
                </a:tc>
              </a:tr>
              <a:tr h="370840">
                <a:tc>
                  <a:txBody>
                    <a:bodyPr/>
                    <a:lstStyle/>
                    <a:p>
                      <a:pPr algn="ctr">
                        <a:spcAft>
                          <a:spcPts val="0"/>
                        </a:spcAft>
                      </a:pPr>
                      <a:r>
                        <a:rPr lang="en-US" sz="2000">
                          <a:effectLst/>
                          <a:latin typeface="Times New Roman"/>
                          <a:ea typeface="宋体"/>
                          <a:cs typeface="Angsana New"/>
                        </a:rPr>
                        <a:t>2017</a:t>
                      </a:r>
                    </a:p>
                  </a:txBody>
                  <a:tcPr marL="68580" marR="68580" marT="0" marB="0"/>
                </a:tc>
                <a:tc>
                  <a:txBody>
                    <a:bodyPr/>
                    <a:lstStyle/>
                    <a:p>
                      <a:pPr algn="ctr">
                        <a:spcAft>
                          <a:spcPts val="0"/>
                        </a:spcAft>
                      </a:pPr>
                      <a:r>
                        <a:rPr lang="en-US" sz="2000">
                          <a:effectLst/>
                          <a:latin typeface="Times New Roman"/>
                          <a:ea typeface="宋体"/>
                          <a:cs typeface="Angsana New"/>
                        </a:rPr>
                        <a:t>20,000,000</a:t>
                      </a:r>
                    </a:p>
                  </a:txBody>
                  <a:tcPr marL="68580" marR="68580" marT="0" marB="0"/>
                </a:tc>
                <a:tc>
                  <a:txBody>
                    <a:bodyPr/>
                    <a:lstStyle/>
                    <a:p>
                      <a:pPr algn="ctr">
                        <a:spcAft>
                          <a:spcPts val="0"/>
                        </a:spcAft>
                      </a:pPr>
                      <a:r>
                        <a:rPr lang="en-US" sz="2000">
                          <a:effectLst/>
                          <a:latin typeface="Times New Roman"/>
                          <a:ea typeface="宋体"/>
                          <a:cs typeface="Angsana New"/>
                        </a:rPr>
                        <a:t>10,000,000</a:t>
                      </a:r>
                    </a:p>
                  </a:txBody>
                  <a:tcPr marL="68580" marR="68580" marT="0" marB="0"/>
                </a:tc>
                <a:tc>
                  <a:txBody>
                    <a:bodyPr/>
                    <a:lstStyle/>
                    <a:p>
                      <a:pPr algn="ctr">
                        <a:spcAft>
                          <a:spcPts val="0"/>
                        </a:spcAft>
                      </a:pPr>
                      <a:r>
                        <a:rPr lang="en-US" sz="2000">
                          <a:effectLst/>
                          <a:latin typeface="Times New Roman"/>
                          <a:ea typeface="宋体"/>
                          <a:cs typeface="Angsana New"/>
                        </a:rPr>
                        <a:t>3,000,000</a:t>
                      </a:r>
                    </a:p>
                  </a:txBody>
                  <a:tcPr marL="68580" marR="68580" marT="0" marB="0"/>
                </a:tc>
                <a:tc>
                  <a:txBody>
                    <a:bodyPr/>
                    <a:lstStyle/>
                    <a:p>
                      <a:pPr algn="ctr">
                        <a:spcAft>
                          <a:spcPts val="0"/>
                        </a:spcAft>
                      </a:pPr>
                      <a:r>
                        <a:rPr lang="en-US" sz="2000" dirty="0">
                          <a:effectLst/>
                          <a:latin typeface="Times New Roman"/>
                          <a:ea typeface="宋体"/>
                          <a:cs typeface="Angsana New"/>
                        </a:rPr>
                        <a:t>1,500,000</a:t>
                      </a:r>
                    </a:p>
                  </a:txBody>
                  <a:tcPr marL="68580" marR="68580" marT="0" marB="0"/>
                </a:tc>
              </a:tr>
            </a:tbl>
          </a:graphicData>
        </a:graphic>
      </p:graphicFrame>
    </p:spTree>
    <p:extLst>
      <p:ext uri="{BB962C8B-B14F-4D97-AF65-F5344CB8AC3E}">
        <p14:creationId xmlns:p14="http://schemas.microsoft.com/office/powerpoint/2010/main" val="15147000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7" y="198059"/>
            <a:ext cx="8260799" cy="725485"/>
          </a:xfrm>
        </p:spPr>
        <p:txBody>
          <a:bodyPr/>
          <a:lstStyle/>
          <a:p>
            <a:r>
              <a:rPr lang="en-US" sz="3200" b="1" dirty="0" smtClean="0">
                <a:solidFill>
                  <a:schemeClr val="tx1"/>
                </a:solidFill>
                <a:latin typeface="Calibri" panose="020F0502020204030204" pitchFamily="34" charset="0"/>
              </a:rPr>
              <a:t>Revenue (</a:t>
            </a:r>
            <a:r>
              <a:rPr lang="en-US" sz="3200" b="1" dirty="0" err="1" smtClean="0">
                <a:solidFill>
                  <a:schemeClr val="tx1"/>
                </a:solidFill>
                <a:latin typeface="Calibri" panose="020F0502020204030204" pitchFamily="34" charset="0"/>
              </a:rPr>
              <a:t>cont</a:t>
            </a:r>
            <a:r>
              <a:rPr lang="en-US" sz="3200" b="1" dirty="0" smtClean="0">
                <a:solidFill>
                  <a:schemeClr val="tx1"/>
                </a:solidFill>
                <a:latin typeface="Calibri" panose="020F0502020204030204" pitchFamily="34" charset="0"/>
              </a:rPr>
              <a:t>)</a:t>
            </a:r>
            <a:endParaRPr lang="en-US" sz="3200" b="1" dirty="0">
              <a:solidFill>
                <a:schemeClr val="tx1"/>
              </a:solidFill>
              <a:latin typeface="Calibri" panose="020F05020202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35394910"/>
              </p:ext>
            </p:extLst>
          </p:nvPr>
        </p:nvGraphicFramePr>
        <p:xfrm>
          <a:off x="334687" y="926594"/>
          <a:ext cx="8229600" cy="209296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370840">
                <a:tc>
                  <a:txBody>
                    <a:bodyPr/>
                    <a:lstStyle/>
                    <a:p>
                      <a:pPr algn="ctr">
                        <a:spcAft>
                          <a:spcPts val="0"/>
                        </a:spcAft>
                      </a:pPr>
                      <a:r>
                        <a:rPr lang="en-US" sz="2000" dirty="0">
                          <a:solidFill>
                            <a:srgbClr val="000000"/>
                          </a:solidFill>
                          <a:effectLst/>
                          <a:latin typeface="Calibri"/>
                          <a:ea typeface="Times New Roman"/>
                          <a:cs typeface="Times New Roman"/>
                        </a:rPr>
                        <a:t>Year</a:t>
                      </a:r>
                      <a:endParaRPr lang="en-US" sz="2000" dirty="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Cost</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dirty="0">
                          <a:solidFill>
                            <a:srgbClr val="000000"/>
                          </a:solidFill>
                          <a:effectLst/>
                          <a:latin typeface="Calibri"/>
                          <a:ea typeface="Times New Roman"/>
                          <a:cs typeface="Times New Roman"/>
                        </a:rPr>
                        <a:t>Benefit (con)</a:t>
                      </a:r>
                      <a:endParaRPr lang="en-US" sz="2000" dirty="0">
                        <a:effectLst/>
                        <a:latin typeface="Times New Roman"/>
                        <a:ea typeface="宋体"/>
                        <a:cs typeface="Angsana New"/>
                      </a:endParaRPr>
                    </a:p>
                  </a:txBody>
                  <a:tcPr marL="68580" marR="68580" marT="0" marB="0" anchor="b"/>
                </a:tc>
                <a:tc>
                  <a:txBody>
                    <a:bodyPr/>
                    <a:lstStyle/>
                    <a:p>
                      <a:pPr algn="ctr">
                        <a:spcAft>
                          <a:spcPts val="0"/>
                        </a:spcAft>
                      </a:pPr>
                      <a:r>
                        <a:rPr lang="en-US" sz="2000" dirty="0">
                          <a:solidFill>
                            <a:srgbClr val="000000"/>
                          </a:solidFill>
                          <a:effectLst/>
                          <a:latin typeface="Calibri"/>
                          <a:ea typeface="Times New Roman"/>
                          <a:cs typeface="Times New Roman"/>
                        </a:rPr>
                        <a:t>Benefit (opt)</a:t>
                      </a:r>
                      <a:endParaRPr lang="en-US" sz="2000" dirty="0">
                        <a:effectLst/>
                        <a:latin typeface="Times New Roman"/>
                        <a:ea typeface="宋体"/>
                        <a:cs typeface="Angsana New"/>
                      </a:endParaRPr>
                    </a:p>
                  </a:txBody>
                  <a:tcPr marL="68580" marR="68580" marT="0" marB="0" anchor="b"/>
                </a:tc>
                <a:tc>
                  <a:txBody>
                    <a:bodyPr/>
                    <a:lstStyle/>
                    <a:p>
                      <a:pPr algn="ctr">
                        <a:spcAft>
                          <a:spcPts val="0"/>
                        </a:spcAft>
                      </a:pPr>
                      <a:r>
                        <a:rPr lang="en-US" sz="2000" dirty="0">
                          <a:solidFill>
                            <a:srgbClr val="000000"/>
                          </a:solidFill>
                          <a:effectLst/>
                          <a:latin typeface="Calibri"/>
                          <a:ea typeface="Times New Roman"/>
                          <a:cs typeface="Times New Roman"/>
                        </a:rPr>
                        <a:t>ROI (con)</a:t>
                      </a:r>
                      <a:endParaRPr lang="en-US" sz="2000" dirty="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ROI(opt)</a:t>
                      </a:r>
                      <a:endParaRPr lang="en-US" sz="2000">
                        <a:effectLst/>
                        <a:latin typeface="Times New Roman"/>
                        <a:ea typeface="宋体"/>
                        <a:cs typeface="Angsana New"/>
                      </a:endParaRPr>
                    </a:p>
                  </a:txBody>
                  <a:tcPr marL="68580" marR="68580" marT="0" marB="0" anchor="b"/>
                </a:tc>
              </a:tr>
              <a:tr h="370840">
                <a:tc>
                  <a:txBody>
                    <a:bodyPr/>
                    <a:lstStyle/>
                    <a:p>
                      <a:pPr algn="ctr">
                        <a:spcAft>
                          <a:spcPts val="0"/>
                        </a:spcAft>
                      </a:pPr>
                      <a:r>
                        <a:rPr lang="en-US" sz="2000">
                          <a:solidFill>
                            <a:srgbClr val="000000"/>
                          </a:solidFill>
                          <a:effectLst/>
                          <a:latin typeface="Calibri"/>
                          <a:ea typeface="Times New Roman"/>
                          <a:cs typeface="Times New Roman"/>
                        </a:rPr>
                        <a:t>2014</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dirty="0">
                          <a:solidFill>
                            <a:srgbClr val="000000"/>
                          </a:solidFill>
                          <a:effectLst/>
                          <a:latin typeface="Calibri"/>
                          <a:ea typeface="Times New Roman"/>
                          <a:cs typeface="Times New Roman"/>
                        </a:rPr>
                        <a:t>2299</a:t>
                      </a:r>
                      <a:endParaRPr lang="en-US" sz="2000" dirty="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0</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0</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-1</a:t>
                      </a:r>
                      <a:endParaRPr lang="en-US" sz="2000">
                        <a:effectLst/>
                        <a:latin typeface="Times New Roman"/>
                        <a:ea typeface="宋体"/>
                        <a:cs typeface="Angsana New"/>
                      </a:endParaRPr>
                    </a:p>
                  </a:txBody>
                  <a:tcPr marL="68580" marR="68580" marT="0" marB="0" anchor="ctr"/>
                </a:tc>
                <a:tc>
                  <a:txBody>
                    <a:bodyPr/>
                    <a:lstStyle/>
                    <a:p>
                      <a:pPr algn="ctr">
                        <a:spcAft>
                          <a:spcPts val="0"/>
                        </a:spcAft>
                      </a:pPr>
                      <a:r>
                        <a:rPr lang="en-US" sz="2000">
                          <a:solidFill>
                            <a:srgbClr val="000000"/>
                          </a:solidFill>
                          <a:effectLst/>
                          <a:latin typeface="Calibri"/>
                          <a:ea typeface="Times New Roman"/>
                          <a:cs typeface="Times New Roman"/>
                        </a:rPr>
                        <a:t>-1</a:t>
                      </a:r>
                      <a:endParaRPr lang="en-US" sz="2000">
                        <a:effectLst/>
                        <a:latin typeface="Times New Roman"/>
                        <a:ea typeface="宋体"/>
                        <a:cs typeface="Angsana New"/>
                      </a:endParaRPr>
                    </a:p>
                  </a:txBody>
                  <a:tcPr marL="68580" marR="68580" marT="0" marB="0" anchor="ctr"/>
                </a:tc>
              </a:tr>
              <a:tr h="370840">
                <a:tc>
                  <a:txBody>
                    <a:bodyPr/>
                    <a:lstStyle/>
                    <a:p>
                      <a:pPr algn="ctr">
                        <a:spcAft>
                          <a:spcPts val="0"/>
                        </a:spcAft>
                      </a:pPr>
                      <a:r>
                        <a:rPr lang="en-US" sz="2000">
                          <a:solidFill>
                            <a:srgbClr val="000000"/>
                          </a:solidFill>
                          <a:effectLst/>
                          <a:latin typeface="Calibri"/>
                          <a:ea typeface="Times New Roman"/>
                          <a:cs typeface="Times New Roman"/>
                        </a:rPr>
                        <a:t>2015</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2000</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375000</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750000</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86</a:t>
                      </a:r>
                      <a:endParaRPr lang="en-US" sz="2000">
                        <a:effectLst/>
                        <a:latin typeface="Times New Roman"/>
                        <a:ea typeface="宋体"/>
                        <a:cs typeface="Angsana New"/>
                      </a:endParaRPr>
                    </a:p>
                  </a:txBody>
                  <a:tcPr marL="68580" marR="68580" marT="0" marB="0" anchor="ctr"/>
                </a:tc>
                <a:tc>
                  <a:txBody>
                    <a:bodyPr/>
                    <a:lstStyle/>
                    <a:p>
                      <a:pPr algn="ctr">
                        <a:spcAft>
                          <a:spcPts val="0"/>
                        </a:spcAft>
                      </a:pPr>
                      <a:r>
                        <a:rPr lang="en-US" sz="2000" dirty="0">
                          <a:solidFill>
                            <a:srgbClr val="000000"/>
                          </a:solidFill>
                          <a:effectLst/>
                          <a:latin typeface="Calibri"/>
                          <a:ea typeface="Times New Roman"/>
                          <a:cs typeface="Times New Roman"/>
                        </a:rPr>
                        <a:t>173</a:t>
                      </a:r>
                      <a:endParaRPr lang="en-US" sz="2000" dirty="0">
                        <a:effectLst/>
                        <a:latin typeface="Times New Roman"/>
                        <a:ea typeface="宋体"/>
                        <a:cs typeface="Angsana New"/>
                      </a:endParaRPr>
                    </a:p>
                  </a:txBody>
                  <a:tcPr marL="68580" marR="68580" marT="0" marB="0" anchor="ctr"/>
                </a:tc>
              </a:tr>
              <a:tr h="370840">
                <a:tc>
                  <a:txBody>
                    <a:bodyPr/>
                    <a:lstStyle/>
                    <a:p>
                      <a:pPr algn="ctr">
                        <a:spcAft>
                          <a:spcPts val="0"/>
                        </a:spcAft>
                      </a:pPr>
                      <a:r>
                        <a:rPr lang="en-US" sz="2000">
                          <a:solidFill>
                            <a:srgbClr val="000000"/>
                          </a:solidFill>
                          <a:effectLst/>
                          <a:latin typeface="Calibri"/>
                          <a:ea typeface="Times New Roman"/>
                          <a:cs typeface="Times New Roman"/>
                        </a:rPr>
                        <a:t>2016</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4000</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750000</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dirty="0">
                          <a:solidFill>
                            <a:srgbClr val="000000"/>
                          </a:solidFill>
                          <a:effectLst/>
                          <a:latin typeface="Calibri"/>
                          <a:ea typeface="Times New Roman"/>
                          <a:cs typeface="Times New Roman"/>
                        </a:rPr>
                        <a:t>1500000</a:t>
                      </a:r>
                      <a:endParaRPr lang="en-US" sz="2000" dirty="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134</a:t>
                      </a:r>
                      <a:endParaRPr lang="en-US" sz="2000">
                        <a:effectLst/>
                        <a:latin typeface="Times New Roman"/>
                        <a:ea typeface="宋体"/>
                        <a:cs typeface="Angsana New"/>
                      </a:endParaRPr>
                    </a:p>
                  </a:txBody>
                  <a:tcPr marL="68580" marR="68580" marT="0" marB="0" anchor="ctr"/>
                </a:tc>
                <a:tc>
                  <a:txBody>
                    <a:bodyPr/>
                    <a:lstStyle/>
                    <a:p>
                      <a:pPr algn="ctr">
                        <a:spcAft>
                          <a:spcPts val="0"/>
                        </a:spcAft>
                      </a:pPr>
                      <a:r>
                        <a:rPr lang="en-US" sz="2000" dirty="0">
                          <a:solidFill>
                            <a:srgbClr val="000000"/>
                          </a:solidFill>
                          <a:effectLst/>
                          <a:latin typeface="Calibri"/>
                          <a:ea typeface="Times New Roman"/>
                          <a:cs typeface="Times New Roman"/>
                        </a:rPr>
                        <a:t>270</a:t>
                      </a:r>
                      <a:endParaRPr lang="en-US" sz="2000" dirty="0">
                        <a:effectLst/>
                        <a:latin typeface="Times New Roman"/>
                        <a:ea typeface="宋体"/>
                        <a:cs typeface="Angsana New"/>
                      </a:endParaRPr>
                    </a:p>
                  </a:txBody>
                  <a:tcPr marL="68580" marR="68580" marT="0" marB="0" anchor="ctr"/>
                </a:tc>
              </a:tr>
              <a:tr h="370840">
                <a:tc>
                  <a:txBody>
                    <a:bodyPr/>
                    <a:lstStyle/>
                    <a:p>
                      <a:pPr algn="ctr">
                        <a:spcAft>
                          <a:spcPts val="0"/>
                        </a:spcAft>
                      </a:pPr>
                      <a:r>
                        <a:rPr lang="en-US" sz="2000">
                          <a:solidFill>
                            <a:srgbClr val="000000"/>
                          </a:solidFill>
                          <a:effectLst/>
                          <a:latin typeface="Calibri"/>
                          <a:ea typeface="Times New Roman"/>
                          <a:cs typeface="Times New Roman"/>
                        </a:rPr>
                        <a:t>2017</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8000</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1500000</a:t>
                      </a:r>
                      <a:endParaRPr lang="en-US" sz="2000">
                        <a:effectLst/>
                        <a:latin typeface="Times New Roman"/>
                        <a:ea typeface="宋体"/>
                        <a:cs typeface="Angsana New"/>
                      </a:endParaRPr>
                    </a:p>
                  </a:txBody>
                  <a:tcPr marL="68580" marR="68580" marT="0" marB="0" anchor="b"/>
                </a:tc>
                <a:tc>
                  <a:txBody>
                    <a:bodyPr/>
                    <a:lstStyle/>
                    <a:p>
                      <a:pPr algn="ctr">
                        <a:spcAft>
                          <a:spcPts val="0"/>
                        </a:spcAft>
                      </a:pPr>
                      <a:r>
                        <a:rPr lang="en-US" sz="2000" dirty="0">
                          <a:solidFill>
                            <a:srgbClr val="000000"/>
                          </a:solidFill>
                          <a:effectLst/>
                          <a:latin typeface="Calibri"/>
                          <a:ea typeface="Times New Roman"/>
                          <a:cs typeface="Times New Roman"/>
                        </a:rPr>
                        <a:t>3000000</a:t>
                      </a:r>
                      <a:endParaRPr lang="en-US" sz="2000" dirty="0">
                        <a:effectLst/>
                        <a:latin typeface="Times New Roman"/>
                        <a:ea typeface="宋体"/>
                        <a:cs typeface="Angsana New"/>
                      </a:endParaRPr>
                    </a:p>
                  </a:txBody>
                  <a:tcPr marL="68580" marR="68580" marT="0" marB="0" anchor="b"/>
                </a:tc>
                <a:tc>
                  <a:txBody>
                    <a:bodyPr/>
                    <a:lstStyle/>
                    <a:p>
                      <a:pPr algn="ctr">
                        <a:spcAft>
                          <a:spcPts val="0"/>
                        </a:spcAft>
                      </a:pPr>
                      <a:r>
                        <a:rPr lang="en-US" sz="2000">
                          <a:solidFill>
                            <a:srgbClr val="000000"/>
                          </a:solidFill>
                          <a:effectLst/>
                          <a:latin typeface="Calibri"/>
                          <a:ea typeface="Times New Roman"/>
                          <a:cs typeface="Times New Roman"/>
                        </a:rPr>
                        <a:t>160</a:t>
                      </a:r>
                      <a:endParaRPr lang="en-US" sz="2000">
                        <a:effectLst/>
                        <a:latin typeface="Times New Roman"/>
                        <a:ea typeface="宋体"/>
                        <a:cs typeface="Angsana New"/>
                      </a:endParaRPr>
                    </a:p>
                  </a:txBody>
                  <a:tcPr marL="68580" marR="68580" marT="0" marB="0" anchor="ctr"/>
                </a:tc>
                <a:tc>
                  <a:txBody>
                    <a:bodyPr/>
                    <a:lstStyle/>
                    <a:p>
                      <a:pPr algn="ctr">
                        <a:spcAft>
                          <a:spcPts val="0"/>
                        </a:spcAft>
                      </a:pPr>
                      <a:r>
                        <a:rPr lang="en-US" sz="2000" dirty="0">
                          <a:solidFill>
                            <a:srgbClr val="000000"/>
                          </a:solidFill>
                          <a:effectLst/>
                          <a:latin typeface="Calibri"/>
                          <a:ea typeface="Times New Roman"/>
                          <a:cs typeface="Times New Roman"/>
                        </a:rPr>
                        <a:t>321</a:t>
                      </a:r>
                      <a:endParaRPr lang="en-US" sz="2000" dirty="0">
                        <a:effectLst/>
                        <a:latin typeface="Times New Roman"/>
                        <a:ea typeface="宋体"/>
                        <a:cs typeface="Angsana New"/>
                      </a:endParaRPr>
                    </a:p>
                  </a:txBody>
                  <a:tcPr marL="68580" marR="68580" marT="0" marB="0" anchor="ctr"/>
                </a:tc>
              </a:tr>
            </a:tbl>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56075173"/>
              </p:ext>
            </p:extLst>
          </p:nvPr>
        </p:nvGraphicFramePr>
        <p:xfrm>
          <a:off x="1692205" y="3084068"/>
          <a:ext cx="6070600" cy="2832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074926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6"/>
        <p:cNvGrpSpPr/>
        <p:nvPr/>
      </p:nvGrpSpPr>
      <p:grpSpPr>
        <a:xfrm>
          <a:off x="0" y="0"/>
          <a:ext cx="0" cy="0"/>
          <a:chOff x="0" y="0"/>
          <a:chExt cx="0" cy="0"/>
        </a:xfrm>
      </p:grpSpPr>
      <p:sp>
        <p:nvSpPr>
          <p:cNvPr id="387" name="Shape 387"/>
          <p:cNvSpPr txBox="1">
            <a:spLocks noGrp="1"/>
          </p:cNvSpPr>
          <p:nvPr>
            <p:ph type="ctrTitle"/>
          </p:nvPr>
        </p:nvSpPr>
        <p:spPr>
          <a:xfrm>
            <a:off x="685800" y="2130425"/>
            <a:ext cx="7772400" cy="1470000"/>
          </a:xfrm>
          <a:prstGeom prst="rect">
            <a:avLst/>
          </a:prstGeom>
        </p:spPr>
        <p:txBody>
          <a:bodyPr lIns="91425" tIns="91425" rIns="91425" bIns="91425" anchor="t" anchorCtr="0">
            <a:noAutofit/>
          </a:bodyPr>
          <a:lstStyle/>
          <a:p>
            <a:pPr lvl="0" rtl="0">
              <a:buNone/>
            </a:pPr>
            <a:r>
              <a:rPr lang="en">
                <a:solidFill>
                  <a:srgbClr val="FFFFCC"/>
                </a:solidFill>
              </a:rPr>
              <a:t>Quality Management Plan</a:t>
            </a:r>
          </a:p>
          <a:p>
            <a:endParaRPr lang="en">
              <a:solidFill>
                <a:srgbClr val="FFFFCC"/>
              </a:solidFill>
            </a:endParaRPr>
          </a:p>
        </p:txBody>
      </p:sp>
      <p:sp>
        <p:nvSpPr>
          <p:cNvPr id="388" name="Shape 388"/>
          <p:cNvSpPr txBox="1">
            <a:spLocks noGrp="1"/>
          </p:cNvSpPr>
          <p:nvPr>
            <p:ph type="subTitle" idx="1"/>
          </p:nvPr>
        </p:nvSpPr>
        <p:spPr>
          <a:xfrm>
            <a:off x="1371600" y="3886200"/>
            <a:ext cx="6400799" cy="1752600"/>
          </a:xfrm>
          <a:prstGeom prst="rect">
            <a:avLst/>
          </a:prstGeom>
        </p:spPr>
        <p:txBody>
          <a:bodyPr lIns="91425" tIns="91425" rIns="91425" bIns="91425" anchor="t" anchorCtr="0">
            <a:noAutofit/>
          </a:bodyPr>
          <a:lstStyle/>
          <a:p>
            <a:endParaRPr dirty="0"/>
          </a:p>
        </p:txBody>
      </p:sp>
      <p:sp>
        <p:nvSpPr>
          <p:cNvPr id="2" name="Slide Number Placeholder 1"/>
          <p:cNvSpPr>
            <a:spLocks noGrp="1"/>
          </p:cNvSpPr>
          <p:nvPr>
            <p:ph type="sldNum" idx="12"/>
          </p:nvPr>
        </p:nvSpPr>
        <p:spPr/>
        <p:txBody>
          <a:bodyPr/>
          <a:lstStyle/>
          <a:p>
            <a:r>
              <a:rPr lang="en-US" dirty="0" smtClean="0"/>
              <a:t>52</a:t>
            </a:r>
            <a:endParaRPr lang="en-US" dirty="0"/>
          </a:p>
        </p:txBody>
      </p:sp>
    </p:spTree>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buNone/>
            </a:pPr>
            <a:r>
              <a:rPr lang="en"/>
              <a:t>Traceability Matrix</a:t>
            </a:r>
          </a:p>
        </p:txBody>
      </p:sp>
      <p:sp>
        <p:nvSpPr>
          <p:cNvPr id="2" name="Slide Number Placeholder 1"/>
          <p:cNvSpPr>
            <a:spLocks noGrp="1"/>
          </p:cNvSpPr>
          <p:nvPr>
            <p:ph type="sldNum" idx="12"/>
          </p:nvPr>
        </p:nvSpPr>
        <p:spPr/>
        <p:txBody>
          <a:bodyPr/>
          <a:lstStyle/>
          <a:p>
            <a:r>
              <a:rPr lang="en-US" dirty="0" smtClean="0"/>
              <a:t>53</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2816284"/>
              </p:ext>
            </p:extLst>
          </p:nvPr>
        </p:nvGraphicFramePr>
        <p:xfrm>
          <a:off x="118873" y="1330325"/>
          <a:ext cx="8924542" cy="4200119"/>
        </p:xfrm>
        <a:graphic>
          <a:graphicData uri="http://schemas.openxmlformats.org/drawingml/2006/table">
            <a:tbl>
              <a:tblPr>
                <a:tableStyleId>{B7DC4B3F-3B0F-4E92-BF34-C60EDDC23A28}</a:tableStyleId>
              </a:tblPr>
              <a:tblGrid>
                <a:gridCol w="3046423"/>
                <a:gridCol w="1132384"/>
                <a:gridCol w="4745735"/>
              </a:tblGrid>
              <a:tr h="498107">
                <a:tc>
                  <a:txBody>
                    <a:bodyPr/>
                    <a:lstStyle/>
                    <a:p>
                      <a:pPr algn="l" fontAlgn="b"/>
                      <a:r>
                        <a:rPr lang="en-US" sz="1500" u="none" strike="noStrike">
                          <a:effectLst/>
                        </a:rPr>
                        <a:t>OC-1 Manual Information Search</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WC_3084</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UC4: Search healthcare information</a:t>
                      </a:r>
                      <a:endParaRPr lang="en-US" sz="1500" b="0" i="0" u="none" strike="noStrike">
                        <a:solidFill>
                          <a:srgbClr val="000000"/>
                        </a:solidFill>
                        <a:effectLst/>
                        <a:latin typeface="Times New Roman" panose="02020603050405020304" pitchFamily="18" charset="0"/>
                      </a:endParaRPr>
                    </a:p>
                  </a:txBody>
                  <a:tcPr marL="7116" marR="7116" marT="7116" marB="0" anchor="b"/>
                </a:tc>
              </a:tr>
              <a:tr h="498107">
                <a:tc>
                  <a:txBody>
                    <a:bodyPr/>
                    <a:lstStyle/>
                    <a:p>
                      <a:pPr algn="l" fontAlgn="b"/>
                      <a:r>
                        <a:rPr lang="en-US" sz="1500" u="none" strike="noStrike">
                          <a:effectLst/>
                        </a:rPr>
                        <a:t>OC-2 Geo-Location Search</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WC_3084</a:t>
                      </a:r>
                      <a:br>
                        <a:rPr lang="en-US" sz="1500" u="none" strike="noStrike">
                          <a:effectLst/>
                        </a:rPr>
                      </a:br>
                      <a:r>
                        <a:rPr lang="en-US" sz="1500" u="none" strike="noStrike">
                          <a:effectLst/>
                        </a:rPr>
                        <a:t>WC_3094</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UC4: Search healthcare information</a:t>
                      </a:r>
                      <a:endParaRPr lang="en-US" sz="1500" b="0" i="0" u="none" strike="noStrike">
                        <a:solidFill>
                          <a:srgbClr val="000000"/>
                        </a:solidFill>
                        <a:effectLst/>
                        <a:latin typeface="Times New Roman" panose="02020603050405020304" pitchFamily="18" charset="0"/>
                      </a:endParaRPr>
                    </a:p>
                  </a:txBody>
                  <a:tcPr marL="7116" marR="7116" marT="7116" marB="0" anchor="b"/>
                </a:tc>
              </a:tr>
              <a:tr h="462528">
                <a:tc>
                  <a:txBody>
                    <a:bodyPr/>
                    <a:lstStyle/>
                    <a:p>
                      <a:pPr algn="l" fontAlgn="b"/>
                      <a:r>
                        <a:rPr lang="en-US" sz="1500" u="none" strike="noStrike">
                          <a:effectLst/>
                        </a:rPr>
                        <a:t>OC-3 Price Comparison  </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WC_3090</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UC12: Customer can compare medical price information</a:t>
                      </a:r>
                      <a:endParaRPr lang="en-US" sz="1500" b="0" i="0" u="none" strike="noStrike">
                        <a:solidFill>
                          <a:srgbClr val="000000"/>
                        </a:solidFill>
                        <a:effectLst/>
                        <a:latin typeface="Times New Roman" panose="02020603050405020304" pitchFamily="18" charset="0"/>
                      </a:endParaRPr>
                    </a:p>
                  </a:txBody>
                  <a:tcPr marL="7116" marR="7116" marT="7116" marB="0" anchor="b"/>
                </a:tc>
              </a:tr>
              <a:tr h="498107">
                <a:tc>
                  <a:txBody>
                    <a:bodyPr/>
                    <a:lstStyle/>
                    <a:p>
                      <a:pPr algn="l" fontAlgn="b"/>
                      <a:r>
                        <a:rPr lang="en-US" sz="1500" u="none" strike="noStrike">
                          <a:effectLst/>
                        </a:rPr>
                        <a:t>OC-4 User Registration</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WC_3086</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UC1: Create/Login customer profile</a:t>
                      </a:r>
                      <a:br>
                        <a:rPr lang="en-US" sz="1500" u="none" strike="noStrike">
                          <a:effectLst/>
                        </a:rPr>
                      </a:br>
                      <a:r>
                        <a:rPr lang="en-US" sz="1500" u="none" strike="noStrike">
                          <a:effectLst/>
                        </a:rPr>
                        <a:t>UC8: Create/Login Provider profile</a:t>
                      </a:r>
                      <a:endParaRPr lang="en-US" sz="1500" b="0" i="0" u="none" strike="noStrike">
                        <a:solidFill>
                          <a:srgbClr val="000000"/>
                        </a:solidFill>
                        <a:effectLst/>
                        <a:latin typeface="Times New Roman" panose="02020603050405020304" pitchFamily="18" charset="0"/>
                      </a:endParaRPr>
                    </a:p>
                  </a:txBody>
                  <a:tcPr marL="7116" marR="7116" marT="7116" marB="0" anchor="b"/>
                </a:tc>
              </a:tr>
              <a:tr h="498107">
                <a:tc>
                  <a:txBody>
                    <a:bodyPr/>
                    <a:lstStyle/>
                    <a:p>
                      <a:pPr algn="l" fontAlgn="b"/>
                      <a:r>
                        <a:rPr lang="en-US" sz="1500" u="none" strike="noStrike">
                          <a:effectLst/>
                        </a:rPr>
                        <a:t>OC-5 Price Sharing</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WC_3083</a:t>
                      </a:r>
                      <a:br>
                        <a:rPr lang="en-US" sz="1500" u="none" strike="noStrike">
                          <a:effectLst/>
                        </a:rPr>
                      </a:br>
                      <a:r>
                        <a:rPr lang="en-US" sz="1500" u="none" strike="noStrike">
                          <a:effectLst/>
                        </a:rPr>
                        <a:t>WC_3082</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UC3: Prices shared by the customers</a:t>
                      </a:r>
                      <a:br>
                        <a:rPr lang="en-US" sz="1500" u="none" strike="noStrike">
                          <a:effectLst/>
                        </a:rPr>
                      </a:br>
                      <a:r>
                        <a:rPr lang="en-US" sz="1500" u="none" strike="noStrike">
                          <a:effectLst/>
                        </a:rPr>
                        <a:t>UC9: Provider shares Healthcare Information</a:t>
                      </a:r>
                      <a:endParaRPr lang="en-US" sz="1500" b="0" i="0" u="none" strike="noStrike">
                        <a:solidFill>
                          <a:srgbClr val="000000"/>
                        </a:solidFill>
                        <a:effectLst/>
                        <a:latin typeface="Times New Roman" panose="02020603050405020304" pitchFamily="18" charset="0"/>
                      </a:endParaRPr>
                    </a:p>
                  </a:txBody>
                  <a:tcPr marL="7116" marR="7116" marT="7116" marB="0" anchor="b"/>
                </a:tc>
              </a:tr>
              <a:tr h="498107">
                <a:tc>
                  <a:txBody>
                    <a:bodyPr/>
                    <a:lstStyle/>
                    <a:p>
                      <a:pPr algn="l" fontAlgn="b"/>
                      <a:r>
                        <a:rPr lang="en-US" sz="1500" u="none" strike="noStrike">
                          <a:effectLst/>
                        </a:rPr>
                        <a:t>OC-6 Provider Rating</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WC_3089</a:t>
                      </a:r>
                      <a:br>
                        <a:rPr lang="en-US" sz="1500" u="none" strike="noStrike">
                          <a:effectLst/>
                        </a:rPr>
                      </a:br>
                      <a:r>
                        <a:rPr lang="en-US" sz="1500" u="none" strike="noStrike">
                          <a:effectLst/>
                        </a:rPr>
                        <a:t>WC_3091</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UC11: Customer can rate/review a provider</a:t>
                      </a:r>
                      <a:endParaRPr lang="en-US" sz="1500" b="0" i="0" u="none" strike="noStrike">
                        <a:solidFill>
                          <a:srgbClr val="000000"/>
                        </a:solidFill>
                        <a:effectLst/>
                        <a:latin typeface="Times New Roman" panose="02020603050405020304" pitchFamily="18" charset="0"/>
                      </a:endParaRPr>
                    </a:p>
                  </a:txBody>
                  <a:tcPr marL="7116" marR="7116" marT="7116" marB="0" anchor="b"/>
                </a:tc>
              </a:tr>
              <a:tr h="498107">
                <a:tc>
                  <a:txBody>
                    <a:bodyPr/>
                    <a:lstStyle/>
                    <a:p>
                      <a:pPr algn="l" fontAlgn="b"/>
                      <a:r>
                        <a:rPr lang="en-US" sz="1500" u="none" strike="noStrike">
                          <a:effectLst/>
                        </a:rPr>
                        <a:t>OC-7 Networking</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WC_3088</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UC5: Create a network</a:t>
                      </a:r>
                      <a:br>
                        <a:rPr lang="en-US" sz="1500" u="none" strike="noStrike">
                          <a:effectLst/>
                        </a:rPr>
                      </a:br>
                      <a:r>
                        <a:rPr lang="en-US" sz="1500" u="none" strike="noStrike">
                          <a:effectLst/>
                        </a:rPr>
                        <a:t>UC6: Join an existing network</a:t>
                      </a:r>
                      <a:endParaRPr lang="en-US" sz="1500" b="0" i="0" u="none" strike="noStrike">
                        <a:solidFill>
                          <a:srgbClr val="000000"/>
                        </a:solidFill>
                        <a:effectLst/>
                        <a:latin typeface="Times New Roman" panose="02020603050405020304" pitchFamily="18" charset="0"/>
                      </a:endParaRPr>
                    </a:p>
                  </a:txBody>
                  <a:tcPr marL="7116" marR="7116" marT="7116" marB="0" anchor="b"/>
                </a:tc>
              </a:tr>
              <a:tr h="249054">
                <a:tc>
                  <a:txBody>
                    <a:bodyPr/>
                    <a:lstStyle/>
                    <a:p>
                      <a:pPr algn="l" fontAlgn="b"/>
                      <a:r>
                        <a:rPr lang="en-US" sz="1500" u="none" strike="noStrike">
                          <a:effectLst/>
                        </a:rPr>
                        <a:t>OC-8 Profile Management</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WC_3187</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UC2: Update customer Profile</a:t>
                      </a:r>
                      <a:endParaRPr lang="en-US" sz="1500" b="0" i="0" u="none" strike="noStrike">
                        <a:solidFill>
                          <a:srgbClr val="000000"/>
                        </a:solidFill>
                        <a:effectLst/>
                        <a:latin typeface="Times New Roman" panose="02020603050405020304" pitchFamily="18" charset="0"/>
                      </a:endParaRPr>
                    </a:p>
                  </a:txBody>
                  <a:tcPr marL="7116" marR="7116" marT="7116" marB="0" anchor="b"/>
                </a:tc>
              </a:tr>
              <a:tr h="498107">
                <a:tc>
                  <a:txBody>
                    <a:bodyPr/>
                    <a:lstStyle/>
                    <a:p>
                      <a:pPr algn="l" fontAlgn="b"/>
                      <a:r>
                        <a:rPr lang="en-US" sz="1500" u="none" strike="noStrike">
                          <a:effectLst/>
                        </a:rPr>
                        <a:t>OC-9 Notification Management</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a:effectLst/>
                        </a:rPr>
                        <a:t>WC_3098</a:t>
                      </a:r>
                      <a:br>
                        <a:rPr lang="en-US" sz="1500" u="none" strike="noStrike">
                          <a:effectLst/>
                        </a:rPr>
                      </a:br>
                      <a:r>
                        <a:rPr lang="en-US" sz="1500" u="none" strike="noStrike">
                          <a:effectLst/>
                        </a:rPr>
                        <a:t>WC_3095</a:t>
                      </a:r>
                      <a:endParaRPr lang="en-US" sz="1500" b="0" i="0" u="none" strike="noStrike">
                        <a:solidFill>
                          <a:srgbClr val="000000"/>
                        </a:solidFill>
                        <a:effectLst/>
                        <a:latin typeface="Times New Roman" panose="02020603050405020304" pitchFamily="18" charset="0"/>
                      </a:endParaRPr>
                    </a:p>
                  </a:txBody>
                  <a:tcPr marL="7116" marR="7116" marT="7116" marB="0" anchor="b"/>
                </a:tc>
                <a:tc>
                  <a:txBody>
                    <a:bodyPr/>
                    <a:lstStyle/>
                    <a:p>
                      <a:pPr algn="l" fontAlgn="b"/>
                      <a:r>
                        <a:rPr lang="en-US" sz="1500" u="none" strike="noStrike" dirty="0">
                          <a:effectLst/>
                        </a:rPr>
                        <a:t>UC7: Get notified based on the network subscribed for</a:t>
                      </a:r>
                      <a:endParaRPr lang="en-US" sz="1500" b="0" i="0" u="none" strike="noStrike" dirty="0">
                        <a:solidFill>
                          <a:srgbClr val="000000"/>
                        </a:solidFill>
                        <a:effectLst/>
                        <a:latin typeface="Times New Roman" panose="02020603050405020304" pitchFamily="18" charset="0"/>
                      </a:endParaRPr>
                    </a:p>
                  </a:txBody>
                  <a:tcPr marL="7116" marR="7116" marT="7116" marB="0" anchor="b"/>
                </a:tc>
              </a:tr>
            </a:tbl>
          </a:graphicData>
        </a:graphic>
      </p:graphicFrame>
    </p:spTree>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buNone/>
            </a:pPr>
            <a:r>
              <a:rPr lang="en"/>
              <a:t>Quality Management Strategy</a:t>
            </a:r>
          </a:p>
        </p:txBody>
      </p:sp>
      <p:sp>
        <p:nvSpPr>
          <p:cNvPr id="400" name="Shape 400"/>
          <p:cNvSpPr txBox="1">
            <a:spLocks noGrp="1"/>
          </p:cNvSpPr>
          <p:nvPr>
            <p:ph type="body" idx="1"/>
          </p:nvPr>
        </p:nvSpPr>
        <p:spPr>
          <a:xfrm>
            <a:off x="457200" y="1648484"/>
            <a:ext cx="8229600" cy="4066499"/>
          </a:xfrm>
          <a:prstGeom prst="rect">
            <a:avLst/>
          </a:prstGeom>
        </p:spPr>
        <p:txBody>
          <a:bodyPr lIns="91425" tIns="91425" rIns="91425" bIns="91425" anchor="t" anchorCtr="0">
            <a:noAutofit/>
          </a:bodyPr>
          <a:lstStyle/>
          <a:p>
            <a:pPr marL="457200" lvl="0" indent="-317500" rtl="0">
              <a:buClr>
                <a:schemeClr val="dk1"/>
              </a:buClr>
              <a:buSzPct val="43750"/>
              <a:buFont typeface="Calibri"/>
              <a:buChar char="•"/>
            </a:pPr>
            <a:r>
              <a:rPr lang="en" dirty="0" smtClean="0"/>
              <a:t>Project Manager and IIV&amp;V </a:t>
            </a:r>
            <a:r>
              <a:rPr lang="en" dirty="0"/>
              <a:t>reviews all Bugzilla tasks on a weekly </a:t>
            </a:r>
            <a:r>
              <a:rPr lang="en" dirty="0" smtClean="0"/>
              <a:t>basis.</a:t>
            </a:r>
            <a:endParaRPr lang="en" dirty="0"/>
          </a:p>
          <a:p>
            <a:pPr marL="457200" lvl="0" indent="-317500" rtl="0">
              <a:buClr>
                <a:schemeClr val="dk1"/>
              </a:buClr>
              <a:buSzPct val="43750"/>
              <a:buFont typeface="Calibri"/>
              <a:buChar char="•"/>
            </a:pPr>
            <a:r>
              <a:rPr lang="en" dirty="0"/>
              <a:t>Report is emailed to the </a:t>
            </a:r>
            <a:r>
              <a:rPr lang="en" dirty="0" smtClean="0"/>
              <a:t>team.</a:t>
            </a:r>
            <a:endParaRPr lang="en" dirty="0"/>
          </a:p>
        </p:txBody>
      </p:sp>
      <p:sp>
        <p:nvSpPr>
          <p:cNvPr id="2" name="Slide Number Placeholder 1"/>
          <p:cNvSpPr>
            <a:spLocks noGrp="1"/>
          </p:cNvSpPr>
          <p:nvPr>
            <p:ph type="sldNum" idx="12"/>
          </p:nvPr>
        </p:nvSpPr>
        <p:spPr/>
        <p:txBody>
          <a:bodyPr/>
          <a:lstStyle/>
          <a:p>
            <a:r>
              <a:rPr lang="en-US" dirty="0" smtClean="0"/>
              <a:t>54</a:t>
            </a:r>
            <a:endParaRPr lang="en-US" dirty="0"/>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274646"/>
            <a:ext cx="8229600" cy="789299"/>
          </a:xfrm>
          <a:prstGeom prst="rect">
            <a:avLst/>
          </a:prstGeom>
        </p:spPr>
        <p:txBody>
          <a:bodyPr lIns="91425" tIns="91425" rIns="91425" bIns="91425" anchor="ctr" anchorCtr="0">
            <a:noAutofit/>
          </a:bodyPr>
          <a:lstStyle/>
          <a:p>
            <a:pPr>
              <a:buNone/>
            </a:pPr>
            <a:r>
              <a:rPr lang="en" sz="3000"/>
              <a:t>Proposed System - System Boundary</a:t>
            </a:r>
          </a:p>
        </p:txBody>
      </p:sp>
      <p:sp>
        <p:nvSpPr>
          <p:cNvPr id="2" name="Slide Number Placeholder 1"/>
          <p:cNvSpPr>
            <a:spLocks noGrp="1"/>
          </p:cNvSpPr>
          <p:nvPr>
            <p:ph type="sldNum" idx="12"/>
          </p:nvPr>
        </p:nvSpPr>
        <p:spPr/>
        <p:txBody>
          <a:bodyPr/>
          <a:lstStyle/>
          <a:p>
            <a:r>
              <a:rPr lang="en-US" dirty="0" smtClean="0"/>
              <a:t>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05256"/>
            <a:ext cx="8485632" cy="4809744"/>
          </a:xfrm>
          <a:prstGeom prst="rect">
            <a:avLst/>
          </a:prstGeom>
        </p:spPr>
      </p:pic>
    </p:spTree>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buNone/>
            </a:pPr>
            <a:r>
              <a:rPr lang="en" dirty="0"/>
              <a:t>Defect Identification Reviews</a:t>
            </a:r>
          </a:p>
        </p:txBody>
      </p:sp>
      <p:sp>
        <p:nvSpPr>
          <p:cNvPr id="406" name="Shape 406"/>
          <p:cNvSpPr txBox="1">
            <a:spLocks noGrp="1"/>
          </p:cNvSpPr>
          <p:nvPr>
            <p:ph type="body" idx="1"/>
          </p:nvPr>
        </p:nvSpPr>
        <p:spPr>
          <a:xfrm>
            <a:off x="457200" y="1648484"/>
            <a:ext cx="8229600" cy="4066499"/>
          </a:xfrm>
          <a:prstGeom prst="rect">
            <a:avLst/>
          </a:prstGeom>
        </p:spPr>
        <p:txBody>
          <a:bodyPr lIns="91425" tIns="91425" rIns="91425" bIns="91425" anchor="t" anchorCtr="0">
            <a:noAutofit/>
          </a:bodyPr>
          <a:lstStyle/>
          <a:p>
            <a:pPr marL="457200" lvl="0" indent="-317500" rtl="0">
              <a:buClr>
                <a:schemeClr val="dk1"/>
              </a:buClr>
              <a:buSzPct val="43750"/>
              <a:buFont typeface="Calibri"/>
              <a:buChar char="•"/>
            </a:pPr>
            <a:r>
              <a:rPr lang="en" dirty="0"/>
              <a:t>Documents are reviewed by </a:t>
            </a:r>
            <a:r>
              <a:rPr lang="en" dirty="0" smtClean="0"/>
              <a:t>IIV&amp;V and Project Manager </a:t>
            </a:r>
            <a:r>
              <a:rPr lang="en" dirty="0"/>
              <a:t>prior to closing a task</a:t>
            </a:r>
          </a:p>
          <a:p>
            <a:pPr marL="457200" lvl="0" indent="-317500" rtl="0">
              <a:buClr>
                <a:schemeClr val="dk1"/>
              </a:buClr>
              <a:buSzPct val="43750"/>
              <a:buFont typeface="Calibri"/>
              <a:buChar char="•"/>
            </a:pPr>
            <a:r>
              <a:rPr lang="en" dirty="0"/>
              <a:t>Mostly task tracking, but will become bug tracking by </a:t>
            </a:r>
            <a:r>
              <a:rPr lang="en" dirty="0" smtClean="0"/>
              <a:t>Spring</a:t>
            </a:r>
            <a:r>
              <a:rPr lang="en" dirty="0" smtClean="0"/>
              <a:t> 2015 </a:t>
            </a:r>
            <a:r>
              <a:rPr lang="en" dirty="0"/>
              <a:t>semester</a:t>
            </a:r>
          </a:p>
          <a:p>
            <a:pPr marL="457200" lvl="0" indent="-317500" rtl="0">
              <a:buClr>
                <a:schemeClr val="dk1"/>
              </a:buClr>
              <a:buSzPct val="43750"/>
              <a:buFont typeface="Calibri"/>
              <a:buChar char="•"/>
            </a:pPr>
            <a:r>
              <a:rPr lang="en" dirty="0"/>
              <a:t>Currently:</a:t>
            </a:r>
          </a:p>
          <a:p>
            <a:pPr marL="1371600" lvl="2" indent="-317500" rtl="0">
              <a:buClr>
                <a:schemeClr val="dk1"/>
              </a:buClr>
              <a:buSzPct val="43750"/>
              <a:buFont typeface="Calibri"/>
              <a:buChar char="•"/>
            </a:pPr>
            <a:r>
              <a:rPr lang="en" dirty="0"/>
              <a:t>0</a:t>
            </a:r>
            <a:r>
              <a:rPr lang="en" dirty="0" smtClean="0"/>
              <a:t> </a:t>
            </a:r>
            <a:r>
              <a:rPr lang="en" dirty="0"/>
              <a:t>CONFIRMED</a:t>
            </a:r>
          </a:p>
          <a:p>
            <a:pPr marL="1371600" lvl="2" indent="-317500" rtl="0">
              <a:buClr>
                <a:schemeClr val="dk1"/>
              </a:buClr>
              <a:buSzPct val="43750"/>
              <a:buFont typeface="Calibri"/>
              <a:buChar char="•"/>
            </a:pPr>
            <a:r>
              <a:rPr lang="en" dirty="0"/>
              <a:t>4</a:t>
            </a:r>
            <a:r>
              <a:rPr lang="en" dirty="0" smtClean="0"/>
              <a:t> </a:t>
            </a:r>
            <a:r>
              <a:rPr lang="en" dirty="0"/>
              <a:t>IN_PROGRESS</a:t>
            </a:r>
          </a:p>
          <a:p>
            <a:pPr marL="1371600" lvl="2" indent="-317500" rtl="0">
              <a:buClr>
                <a:schemeClr val="dk1"/>
              </a:buClr>
              <a:buSzPct val="43750"/>
              <a:buFont typeface="Calibri"/>
              <a:buChar char="•"/>
            </a:pPr>
            <a:r>
              <a:rPr lang="en" dirty="0" smtClean="0"/>
              <a:t>16 </a:t>
            </a:r>
            <a:r>
              <a:rPr lang="en" dirty="0"/>
              <a:t>RESOLVED</a:t>
            </a:r>
          </a:p>
          <a:p>
            <a:endParaRPr lang="en" dirty="0"/>
          </a:p>
        </p:txBody>
      </p:sp>
      <p:sp>
        <p:nvSpPr>
          <p:cNvPr id="2" name="Slide Number Placeholder 1"/>
          <p:cNvSpPr>
            <a:spLocks noGrp="1"/>
          </p:cNvSpPr>
          <p:nvPr>
            <p:ph type="sldNum" idx="12"/>
          </p:nvPr>
        </p:nvSpPr>
        <p:spPr/>
        <p:txBody>
          <a:bodyPr/>
          <a:lstStyle/>
          <a:p>
            <a:r>
              <a:rPr lang="en-US" dirty="0" smtClean="0"/>
              <a:t>55</a:t>
            </a:r>
            <a:endParaRPr lang="en-US" dirty="0"/>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122237"/>
            <a:ext cx="8229600" cy="673291"/>
          </a:xfrm>
          <a:prstGeom prst="rect">
            <a:avLst/>
          </a:prstGeom>
        </p:spPr>
        <p:txBody>
          <a:bodyPr lIns="91425" tIns="91425" rIns="91425" bIns="91425" anchor="ctr" anchorCtr="0">
            <a:noAutofit/>
          </a:bodyPr>
          <a:lstStyle/>
          <a:p>
            <a:pPr>
              <a:buNone/>
            </a:pPr>
            <a:r>
              <a:rPr lang="en" dirty="0"/>
              <a:t>Capability Goals</a:t>
            </a:r>
          </a:p>
        </p:txBody>
      </p:sp>
      <p:sp>
        <p:nvSpPr>
          <p:cNvPr id="2" name="Slide Number Placeholder 1"/>
          <p:cNvSpPr>
            <a:spLocks noGrp="1"/>
          </p:cNvSpPr>
          <p:nvPr>
            <p:ph type="sldNum" idx="12"/>
          </p:nvPr>
        </p:nvSpPr>
        <p:spPr/>
        <p:txBody>
          <a:bodyPr/>
          <a:lstStyle/>
          <a:p>
            <a:r>
              <a:rPr lang="en-US" dirty="0" smtClean="0"/>
              <a:t>9</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314098531"/>
              </p:ext>
            </p:extLst>
          </p:nvPr>
        </p:nvGraphicFramePr>
        <p:xfrm>
          <a:off x="73152" y="905256"/>
          <a:ext cx="8988552" cy="4830448"/>
        </p:xfrm>
        <a:graphic>
          <a:graphicData uri="http://schemas.openxmlformats.org/drawingml/2006/table">
            <a:tbl>
              <a:tblPr firstRow="1" firstCol="1" bandRow="1">
                <a:tableStyleId>{B7DC4B3F-3B0F-4E92-BF34-C60EDDC23A28}</a:tableStyleId>
              </a:tblPr>
              <a:tblGrid>
                <a:gridCol w="7607808"/>
                <a:gridCol w="1380744"/>
              </a:tblGrid>
              <a:tr h="272249">
                <a:tc>
                  <a:txBody>
                    <a:bodyPr/>
                    <a:lstStyle/>
                    <a:p>
                      <a:pPr marL="0" marR="0" algn="ctr">
                        <a:spcBef>
                          <a:spcPts val="0"/>
                        </a:spcBef>
                        <a:spcAft>
                          <a:spcPts val="0"/>
                        </a:spcAft>
                      </a:pPr>
                      <a:r>
                        <a:rPr lang="en-US" sz="1500">
                          <a:effectLst/>
                        </a:rPr>
                        <a:t>Capability Goals</a:t>
                      </a:r>
                      <a:endParaRPr lang="en-US" sz="1500">
                        <a:effectLst/>
                        <a:latin typeface="Verdana" panose="020B060403050404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500">
                          <a:effectLst/>
                        </a:rPr>
                        <a:t>Priority Level</a:t>
                      </a:r>
                      <a:endParaRPr lang="en-US" sz="1500">
                        <a:effectLst/>
                        <a:latin typeface="Verdana" panose="020B0604030504040204" pitchFamily="34" charset="0"/>
                        <a:ea typeface="PMingLiU" panose="02020500000000000000" pitchFamily="18" charset="-120"/>
                        <a:cs typeface="Times New Roman" panose="02020603050405020304" pitchFamily="18" charset="0"/>
                      </a:endParaRPr>
                    </a:p>
                  </a:txBody>
                  <a:tcPr marL="68580" marR="68580" marT="0" marB="0"/>
                </a:tc>
              </a:tr>
              <a:tr h="680625">
                <a:tc>
                  <a:txBody>
                    <a:bodyPr/>
                    <a:lstStyle/>
                    <a:p>
                      <a:pPr marL="0" marR="0" algn="just">
                        <a:spcBef>
                          <a:spcPts val="0"/>
                        </a:spcBef>
                        <a:spcAft>
                          <a:spcPts val="0"/>
                        </a:spcAft>
                      </a:pPr>
                      <a:r>
                        <a:rPr lang="en-US" sz="1500">
                          <a:effectLst/>
                        </a:rPr>
                        <a:t>OC-1 Manual Information Search: The application should enable consumers to search healthcare information by imputing location, code, price and specialty.</a:t>
                      </a:r>
                      <a:endParaRPr lang="en-US" sz="1500">
                        <a:effectLst/>
                        <a:latin typeface="Verdana" panose="020B060403050404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500">
                          <a:effectLst/>
                        </a:rPr>
                        <a:t>Must have</a:t>
                      </a:r>
                      <a:endParaRPr lang="en-US" sz="1500">
                        <a:effectLst/>
                        <a:latin typeface="Verdana" panose="020B0604030504040204" pitchFamily="34" charset="0"/>
                        <a:ea typeface="PMingLiU" panose="02020500000000000000" pitchFamily="18" charset="-120"/>
                        <a:cs typeface="Times New Roman" panose="02020603050405020304" pitchFamily="18" charset="0"/>
                      </a:endParaRPr>
                    </a:p>
                  </a:txBody>
                  <a:tcPr marL="68580" marR="68580" marT="0" marB="0"/>
                </a:tc>
              </a:tr>
              <a:tr h="453749">
                <a:tc>
                  <a:txBody>
                    <a:bodyPr/>
                    <a:lstStyle/>
                    <a:p>
                      <a:r>
                        <a:rPr lang="en-US" sz="1500" dirty="0">
                          <a:effectLst/>
                        </a:rPr>
                        <a:t>OC-2 Geo-Location Search: The application should be able to find consumers’ location and show relevant providers around. </a:t>
                      </a:r>
                      <a:endParaRPr lang="en-US" sz="1500" dirty="0">
                        <a:effectLst/>
                        <a:latin typeface="Times New Roman" panose="02020603050405020304" pitchFamily="18" charset="0"/>
                      </a:endParaRPr>
                    </a:p>
                  </a:txBody>
                  <a:tcPr marL="68580" marR="68580" marT="0" marB="0"/>
                </a:tc>
                <a:tc>
                  <a:txBody>
                    <a:bodyPr/>
                    <a:lstStyle/>
                    <a:p>
                      <a:r>
                        <a:rPr lang="en-US" sz="1500">
                          <a:effectLst/>
                        </a:rPr>
                        <a:t>Must have</a:t>
                      </a:r>
                      <a:endParaRPr lang="en-US" sz="1500">
                        <a:effectLst/>
                        <a:latin typeface="Times New Roman" panose="02020603050405020304" pitchFamily="18" charset="0"/>
                      </a:endParaRPr>
                    </a:p>
                  </a:txBody>
                  <a:tcPr marL="68580" marR="68580" marT="0" marB="0"/>
                </a:tc>
              </a:tr>
              <a:tr h="453749">
                <a:tc>
                  <a:txBody>
                    <a:bodyPr/>
                    <a:lstStyle/>
                    <a:p>
                      <a:r>
                        <a:rPr lang="en-US" sz="1500">
                          <a:effectLst/>
                        </a:rPr>
                        <a:t>OC-3 Price Comparison: The application should enable consumers to compare price between different providers.  </a:t>
                      </a:r>
                      <a:endParaRPr lang="en-US" sz="1500">
                        <a:effectLst/>
                        <a:latin typeface="Times New Roman" panose="02020603050405020304" pitchFamily="18" charset="0"/>
                      </a:endParaRPr>
                    </a:p>
                  </a:txBody>
                  <a:tcPr marL="68580" marR="68580" marT="0" marB="0"/>
                </a:tc>
                <a:tc>
                  <a:txBody>
                    <a:bodyPr/>
                    <a:lstStyle/>
                    <a:p>
                      <a:r>
                        <a:rPr lang="en-US" sz="1500">
                          <a:effectLst/>
                        </a:rPr>
                        <a:t>Must have</a:t>
                      </a:r>
                      <a:endParaRPr lang="en-US" sz="1500">
                        <a:effectLst/>
                        <a:latin typeface="Times New Roman" panose="02020603050405020304" pitchFamily="18" charset="0"/>
                      </a:endParaRPr>
                    </a:p>
                  </a:txBody>
                  <a:tcPr marL="68580" marR="68580" marT="0" marB="0"/>
                </a:tc>
              </a:tr>
              <a:tr h="453749">
                <a:tc>
                  <a:txBody>
                    <a:bodyPr/>
                    <a:lstStyle/>
                    <a:p>
                      <a:r>
                        <a:rPr lang="en-US" sz="1500">
                          <a:effectLst/>
                        </a:rPr>
                        <a:t>OC-4 User Registration: The application should enable consumers to register as a user. </a:t>
                      </a:r>
                      <a:endParaRPr lang="en-US" sz="1500">
                        <a:effectLst/>
                        <a:latin typeface="Times New Roman" panose="02020603050405020304" pitchFamily="18" charset="0"/>
                      </a:endParaRPr>
                    </a:p>
                  </a:txBody>
                  <a:tcPr marL="68580" marR="68580" marT="0" marB="0"/>
                </a:tc>
                <a:tc>
                  <a:txBody>
                    <a:bodyPr/>
                    <a:lstStyle/>
                    <a:p>
                      <a:r>
                        <a:rPr lang="en-US" sz="1500">
                          <a:effectLst/>
                        </a:rPr>
                        <a:t>Must have</a:t>
                      </a:r>
                      <a:endParaRPr lang="en-US" sz="1500">
                        <a:effectLst/>
                        <a:latin typeface="Times New Roman" panose="02020603050405020304" pitchFamily="18" charset="0"/>
                      </a:endParaRPr>
                    </a:p>
                  </a:txBody>
                  <a:tcPr marL="68580" marR="68580" marT="0" marB="0"/>
                </a:tc>
              </a:tr>
              <a:tr h="453749">
                <a:tc>
                  <a:txBody>
                    <a:bodyPr/>
                    <a:lstStyle/>
                    <a:p>
                      <a:r>
                        <a:rPr lang="en-US" sz="1500">
                          <a:effectLst/>
                        </a:rPr>
                        <a:t>OC-5 Price Sharing: The application should enable users to share healthcare services price by manually imputing or capturing invoice.</a:t>
                      </a:r>
                      <a:endParaRPr lang="en-US" sz="1500">
                        <a:effectLst/>
                        <a:latin typeface="Times New Roman" panose="02020603050405020304" pitchFamily="18" charset="0"/>
                      </a:endParaRPr>
                    </a:p>
                  </a:txBody>
                  <a:tcPr marL="68580" marR="68580" marT="0" marB="0"/>
                </a:tc>
                <a:tc>
                  <a:txBody>
                    <a:bodyPr/>
                    <a:lstStyle/>
                    <a:p>
                      <a:r>
                        <a:rPr lang="en-US" sz="1500">
                          <a:effectLst/>
                        </a:rPr>
                        <a:t>Must have</a:t>
                      </a:r>
                      <a:endParaRPr lang="en-US" sz="1500">
                        <a:effectLst/>
                        <a:latin typeface="Times New Roman" panose="02020603050405020304" pitchFamily="18" charset="0"/>
                      </a:endParaRPr>
                    </a:p>
                  </a:txBody>
                  <a:tcPr marL="68580" marR="68580" marT="0" marB="0"/>
                </a:tc>
              </a:tr>
              <a:tr h="453749">
                <a:tc>
                  <a:txBody>
                    <a:bodyPr/>
                    <a:lstStyle/>
                    <a:p>
                      <a:r>
                        <a:rPr lang="en-US" sz="1500">
                          <a:effectLst/>
                        </a:rPr>
                        <a:t>OC-6 Provider Rating: The application should enable users to rate providers and create a review.</a:t>
                      </a:r>
                      <a:endParaRPr lang="en-US" sz="1500">
                        <a:effectLst/>
                        <a:latin typeface="Times New Roman" panose="02020603050405020304" pitchFamily="18" charset="0"/>
                      </a:endParaRPr>
                    </a:p>
                  </a:txBody>
                  <a:tcPr marL="68580" marR="68580" marT="0" marB="0"/>
                </a:tc>
                <a:tc>
                  <a:txBody>
                    <a:bodyPr/>
                    <a:lstStyle/>
                    <a:p>
                      <a:r>
                        <a:rPr lang="en-US" sz="1500">
                          <a:effectLst/>
                        </a:rPr>
                        <a:t>Must have</a:t>
                      </a:r>
                      <a:endParaRPr lang="en-US" sz="1500">
                        <a:effectLst/>
                        <a:latin typeface="Times New Roman" panose="02020603050405020304" pitchFamily="18" charset="0"/>
                      </a:endParaRPr>
                    </a:p>
                  </a:txBody>
                  <a:tcPr marL="68580" marR="68580" marT="0" marB="0"/>
                </a:tc>
              </a:tr>
              <a:tr h="453749">
                <a:tc>
                  <a:txBody>
                    <a:bodyPr/>
                    <a:lstStyle/>
                    <a:p>
                      <a:r>
                        <a:rPr lang="en-US" sz="1500">
                          <a:effectLst/>
                        </a:rPr>
                        <a:t>OC-7 Networking: The application should enable users to create a private network and join existing networks.</a:t>
                      </a:r>
                      <a:endParaRPr lang="en-US" sz="1500">
                        <a:effectLst/>
                        <a:latin typeface="Times New Roman" panose="02020603050405020304" pitchFamily="18" charset="0"/>
                      </a:endParaRPr>
                    </a:p>
                  </a:txBody>
                  <a:tcPr marL="68580" marR="68580" marT="0" marB="0"/>
                </a:tc>
                <a:tc>
                  <a:txBody>
                    <a:bodyPr/>
                    <a:lstStyle/>
                    <a:p>
                      <a:r>
                        <a:rPr lang="en-US" sz="1500">
                          <a:effectLst/>
                        </a:rPr>
                        <a:t>Must have</a:t>
                      </a:r>
                      <a:endParaRPr lang="en-US" sz="1500">
                        <a:effectLst/>
                        <a:latin typeface="Times New Roman" panose="02020603050405020304" pitchFamily="18" charset="0"/>
                      </a:endParaRPr>
                    </a:p>
                  </a:txBody>
                  <a:tcPr marL="68580" marR="68580" marT="0" marB="0"/>
                </a:tc>
              </a:tr>
              <a:tr h="453749">
                <a:tc>
                  <a:txBody>
                    <a:bodyPr/>
                    <a:lstStyle/>
                    <a:p>
                      <a:r>
                        <a:rPr lang="en-US" sz="1500">
                          <a:effectLst/>
                        </a:rPr>
                        <a:t>OC-7 Profile Management: The application should enable users to create and manage a health profile.</a:t>
                      </a:r>
                      <a:endParaRPr lang="en-US" sz="1500">
                        <a:effectLst/>
                        <a:latin typeface="Times New Roman" panose="02020603050405020304" pitchFamily="18" charset="0"/>
                      </a:endParaRPr>
                    </a:p>
                  </a:txBody>
                  <a:tcPr marL="68580" marR="68580" marT="0" marB="0"/>
                </a:tc>
                <a:tc>
                  <a:txBody>
                    <a:bodyPr/>
                    <a:lstStyle/>
                    <a:p>
                      <a:r>
                        <a:rPr lang="en-US" sz="1500">
                          <a:effectLst/>
                        </a:rPr>
                        <a:t>Must have </a:t>
                      </a:r>
                      <a:endParaRPr lang="en-US" sz="1500">
                        <a:effectLst/>
                        <a:latin typeface="Times New Roman" panose="02020603050405020304" pitchFamily="18" charset="0"/>
                      </a:endParaRPr>
                    </a:p>
                  </a:txBody>
                  <a:tcPr marL="68580" marR="68580" marT="0" marB="0"/>
                </a:tc>
              </a:tr>
              <a:tr h="680625">
                <a:tc>
                  <a:txBody>
                    <a:bodyPr/>
                    <a:lstStyle/>
                    <a:p>
                      <a:r>
                        <a:rPr lang="en-US" sz="1500">
                          <a:effectLst/>
                        </a:rPr>
                        <a:t>OC-8 Notification Management: The application should enable users to subscribe form providers to get update notifications. And it also allows users to filter notifications.</a:t>
                      </a:r>
                      <a:endParaRPr lang="en-US" sz="1500">
                        <a:effectLst/>
                        <a:latin typeface="Times New Roman" panose="02020603050405020304" pitchFamily="18" charset="0"/>
                      </a:endParaRPr>
                    </a:p>
                  </a:txBody>
                  <a:tcPr marL="68580" marR="68580" marT="0" marB="0"/>
                </a:tc>
                <a:tc>
                  <a:txBody>
                    <a:bodyPr/>
                    <a:lstStyle/>
                    <a:p>
                      <a:r>
                        <a:rPr lang="en-US" sz="1500" dirty="0">
                          <a:effectLst/>
                        </a:rPr>
                        <a:t>Must have</a:t>
                      </a:r>
                      <a:endParaRPr lang="en-US" sz="1500" dirty="0">
                        <a:effectLst/>
                        <a:latin typeface="Times New Roman" panose="02020603050405020304" pitchFamily="18" charset="0"/>
                      </a:endParaRPr>
                    </a:p>
                  </a:txBody>
                  <a:tcPr marL="68580" marR="68580" marT="0" marB="0"/>
                </a:tc>
              </a:tr>
            </a:tbl>
          </a:graphicData>
        </a:graphic>
      </p:graphicFrame>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23">
      <a:dk1>
        <a:srgbClr val="99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TotalTime>
  <Words>4120</Words>
  <Application>Microsoft Office PowerPoint</Application>
  <PresentationFormat>On-screen Show (4:3)</PresentationFormat>
  <Paragraphs>971</Paragraphs>
  <Slides>80</Slides>
  <Notes>34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80</vt:i4>
      </vt:variant>
    </vt:vector>
  </HeadingPairs>
  <TitlesOfParts>
    <vt:vector size="94" baseType="lpstr">
      <vt:lpstr>PMingLiU</vt:lpstr>
      <vt:lpstr>SimSun</vt:lpstr>
      <vt:lpstr>SimSun</vt:lpstr>
      <vt:lpstr>Angsana New</vt:lpstr>
      <vt:lpstr>Arial</vt:lpstr>
      <vt:lpstr>Calibri</vt:lpstr>
      <vt:lpstr>Courier New</vt:lpstr>
      <vt:lpstr>Quattrocento</vt:lpstr>
      <vt:lpstr>Questrial</vt:lpstr>
      <vt:lpstr>Symbol</vt:lpstr>
      <vt:lpstr>Times New Roman</vt:lpstr>
      <vt:lpstr>Verdana</vt:lpstr>
      <vt:lpstr>Wingdings</vt:lpstr>
      <vt:lpstr>Office Theme</vt:lpstr>
      <vt:lpstr>Cash Doctor Mobile Application 3.0</vt:lpstr>
      <vt:lpstr>Team Strengths &amp; Weaknesses </vt:lpstr>
      <vt:lpstr>Operational Concept Description </vt:lpstr>
      <vt:lpstr>System Purpose</vt:lpstr>
      <vt:lpstr>Shared Vision</vt:lpstr>
      <vt:lpstr>Benefit chain</vt:lpstr>
      <vt:lpstr>Proposed  System –  Business  Workflow</vt:lpstr>
      <vt:lpstr>Proposed System - System Boundary</vt:lpstr>
      <vt:lpstr>Capability Goals</vt:lpstr>
      <vt:lpstr>Goals</vt:lpstr>
      <vt:lpstr>Prototype</vt:lpstr>
      <vt:lpstr>Personas – Esther Stevenson</vt:lpstr>
      <vt:lpstr>Personas – Harlow LaBarge, M.D.</vt:lpstr>
      <vt:lpstr>Personas – David Sterling</vt:lpstr>
      <vt:lpstr>Prototype</vt:lpstr>
      <vt:lpstr>My Accounts Page</vt:lpstr>
      <vt:lpstr>Search Doctor</vt:lpstr>
      <vt:lpstr>Doctor Profile</vt:lpstr>
      <vt:lpstr>PowerPoint Presentation</vt:lpstr>
      <vt:lpstr>PowerPoint Presentation</vt:lpstr>
      <vt:lpstr>PowerPoint Presentation</vt:lpstr>
      <vt:lpstr>Demo</vt:lpstr>
      <vt:lpstr>REQUIREMENTS</vt:lpstr>
      <vt:lpstr>PowerPoint Presentation</vt:lpstr>
      <vt:lpstr>Agreed Win Condition:General</vt:lpstr>
      <vt:lpstr>Agreed Win Condition: User</vt:lpstr>
      <vt:lpstr>Agreed Win Conditions: User</vt:lpstr>
      <vt:lpstr>Agreed Win Conditions: Providers</vt:lpstr>
      <vt:lpstr>Agreed Win Conditions: Corporations</vt:lpstr>
      <vt:lpstr>System and Software Architecture Description </vt:lpstr>
      <vt:lpstr>System Context Diagram</vt:lpstr>
      <vt:lpstr>Use Case Diagram</vt:lpstr>
      <vt:lpstr>Artifacts and Information Diagram</vt:lpstr>
      <vt:lpstr>USE-CASE GRID </vt:lpstr>
      <vt:lpstr>Create/Login customer profile, Create/Login Provider profile</vt:lpstr>
      <vt:lpstr>Update Customer Profile </vt:lpstr>
      <vt:lpstr>Prices shared by the customers </vt:lpstr>
      <vt:lpstr>Search healthcare information</vt:lpstr>
      <vt:lpstr>Create a network </vt:lpstr>
      <vt:lpstr> Get notified based on the network subscribed for </vt:lpstr>
      <vt:lpstr>Customer can rate/review a provider </vt:lpstr>
      <vt:lpstr> Customer can compare medical price information  </vt:lpstr>
      <vt:lpstr>Provider shares Healthcare Information </vt:lpstr>
      <vt:lpstr>Maintain the system </vt:lpstr>
      <vt:lpstr>Life Cycle Plan </vt:lpstr>
      <vt:lpstr>Purpose of the LCP </vt:lpstr>
      <vt:lpstr>Assumptions</vt:lpstr>
      <vt:lpstr>PowerPoint Presentation</vt:lpstr>
      <vt:lpstr>Valuation phase</vt:lpstr>
      <vt:lpstr>Foundations phase</vt:lpstr>
      <vt:lpstr>Project Deliverables Exploration Phase Table 1: Artifacts Deliverables in Exploration Phase</vt:lpstr>
      <vt:lpstr>Valuation Phase Table 2: Artifact deliverable in Valuation Phase </vt:lpstr>
      <vt:lpstr>Foundations Phase    Table 3: Artifacts Deliverables in Foundation Phase </vt:lpstr>
      <vt:lpstr> Development Phase Table 4: Artifacts Deliverables in Development Phase </vt:lpstr>
      <vt:lpstr>RESPONSIBILITIES</vt:lpstr>
      <vt:lpstr>PowerPoint Presentation</vt:lpstr>
      <vt:lpstr>PowerPoint Presentation</vt:lpstr>
      <vt:lpstr>SKILLS</vt:lpstr>
      <vt:lpstr>Approach</vt:lpstr>
      <vt:lpstr>Reviews </vt:lpstr>
      <vt:lpstr>Methods, Tools and Facilities </vt:lpstr>
      <vt:lpstr>Resources </vt:lpstr>
      <vt:lpstr>COINCOMO estimate</vt:lpstr>
      <vt:lpstr>Feasibility Evidence Description</vt:lpstr>
      <vt:lpstr>Process Feasibility</vt:lpstr>
      <vt:lpstr>Process Feasibility (Cont.)</vt:lpstr>
      <vt:lpstr>Major Risks</vt:lpstr>
      <vt:lpstr>NDI Feasibility</vt:lpstr>
      <vt:lpstr>Tesserate OCR vs Java OCR</vt:lpstr>
      <vt:lpstr>Capability Feasibility</vt:lpstr>
      <vt:lpstr>Personnel Cost</vt:lpstr>
      <vt:lpstr>Personnel Cost</vt:lpstr>
      <vt:lpstr>Hardware/Software Cost</vt:lpstr>
      <vt:lpstr>Revenue</vt:lpstr>
      <vt:lpstr>Revenue (cont)</vt:lpstr>
      <vt:lpstr>Revenue (cont)</vt:lpstr>
      <vt:lpstr>Quality Management Plan </vt:lpstr>
      <vt:lpstr>Traceability Matrix</vt:lpstr>
      <vt:lpstr>Quality Management Strategy</vt:lpstr>
      <vt:lpstr>Defect Identification Reviews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of Los Angeles Personnel Department Mobile Application</dc:title>
  <cp:lastModifiedBy>Shreya Sharma</cp:lastModifiedBy>
  <cp:revision>19</cp:revision>
  <dcterms:modified xsi:type="dcterms:W3CDTF">2014-10-14T00:59:21Z</dcterms:modified>
</cp:coreProperties>
</file>